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51"/>
  </p:notesMasterIdLst>
  <p:sldIdLst>
    <p:sldId id="256" r:id="rId2"/>
    <p:sldId id="357" r:id="rId3"/>
    <p:sldId id="358" r:id="rId4"/>
    <p:sldId id="435" r:id="rId5"/>
    <p:sldId id="361" r:id="rId6"/>
    <p:sldId id="426" r:id="rId7"/>
    <p:sldId id="365" r:id="rId8"/>
    <p:sldId id="366" r:id="rId9"/>
    <p:sldId id="378" r:id="rId10"/>
    <p:sldId id="370" r:id="rId11"/>
    <p:sldId id="425" r:id="rId12"/>
    <p:sldId id="372" r:id="rId13"/>
    <p:sldId id="374" r:id="rId14"/>
    <p:sldId id="373" r:id="rId15"/>
    <p:sldId id="414" r:id="rId16"/>
    <p:sldId id="415" r:id="rId17"/>
    <p:sldId id="427" r:id="rId18"/>
    <p:sldId id="428" r:id="rId19"/>
    <p:sldId id="429" r:id="rId20"/>
    <p:sldId id="430" r:id="rId21"/>
    <p:sldId id="431" r:id="rId22"/>
    <p:sldId id="432" r:id="rId23"/>
    <p:sldId id="433" r:id="rId24"/>
    <p:sldId id="434" r:id="rId25"/>
    <p:sldId id="392" r:id="rId26"/>
    <p:sldId id="393" r:id="rId27"/>
    <p:sldId id="394" r:id="rId28"/>
    <p:sldId id="395" r:id="rId29"/>
    <p:sldId id="396" r:id="rId30"/>
    <p:sldId id="399" r:id="rId31"/>
    <p:sldId id="400" r:id="rId32"/>
    <p:sldId id="401" r:id="rId33"/>
    <p:sldId id="402" r:id="rId34"/>
    <p:sldId id="403" r:id="rId35"/>
    <p:sldId id="404" r:id="rId36"/>
    <p:sldId id="364" r:id="rId37"/>
    <p:sldId id="436" r:id="rId38"/>
    <p:sldId id="437" r:id="rId39"/>
    <p:sldId id="438" r:id="rId40"/>
    <p:sldId id="439" r:id="rId41"/>
    <p:sldId id="444" r:id="rId42"/>
    <p:sldId id="445" r:id="rId43"/>
    <p:sldId id="440" r:id="rId44"/>
    <p:sldId id="441" r:id="rId45"/>
    <p:sldId id="423" r:id="rId46"/>
    <p:sldId id="422" r:id="rId47"/>
    <p:sldId id="442" r:id="rId48"/>
    <p:sldId id="443" r:id="rId49"/>
    <p:sldId id="280" r:id="rId50"/>
  </p:sldIdLst>
  <p:sldSz cx="9144000" cy="5143500" type="screen16x9"/>
  <p:notesSz cx="6858000" cy="9144000"/>
  <p:embeddedFontLst>
    <p:embeddedFont>
      <p:font typeface="Advent Pro Light" panose="020B0604020202020204" charset="0"/>
      <p:regular r:id="rId52"/>
      <p:bold r:id="rId53"/>
    </p:embeddedFont>
    <p:embeddedFont>
      <p:font typeface="Anton" pitchFamily="2" charset="0"/>
      <p:regular r:id="rId54"/>
    </p:embeddedFont>
    <p:embeddedFont>
      <p:font typeface="Fira Sans Condensed Light" panose="020B0403050000020004" pitchFamily="34" charset="0"/>
      <p:regular r:id="rId55"/>
      <p:bold r:id="rId56"/>
      <p:italic r:id="rId57"/>
      <p:boldItalic r:id="rId58"/>
    </p:embeddedFont>
    <p:embeddedFont>
      <p:font typeface="Rajdhani" panose="020B0604020202020204" charset="0"/>
      <p:regular r:id="rId59"/>
      <p:bold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FE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E397FE-706D-4E7D-AA01-638484C1D090}">
  <a:tblStyle styleId="{95E397FE-706D-4E7D-AA01-638484C1D09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969" autoAdjust="0"/>
  </p:normalViewPr>
  <p:slideViewPr>
    <p:cSldViewPr snapToGrid="0">
      <p:cViewPr varScale="1">
        <p:scale>
          <a:sx n="91" d="100"/>
          <a:sy n="91" d="100"/>
        </p:scale>
        <p:origin x="786"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14575393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0075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50798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37739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212216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4729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47294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0665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26308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BAF36046-404A-BC35-AC6E-39598685EB44}"/>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B6395D9B-91E7-1320-36A6-01108FA1E5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5A38EEF9-F33B-3D45-FC2C-49AEF95145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05473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C6A10F78-3E4A-C301-5A29-2E27F0A99B8B}"/>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18714DBF-657C-CA79-8E09-C88078AE2E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5942CF92-9F27-CDE4-F60F-2105226138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8818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06656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41C11FDC-362C-F7AF-8789-2C9398758C20}"/>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83A9E02D-616A-5464-3A3F-1E5C67DB66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6B8E173C-725F-477E-5F51-ED3D581F17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58240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9DE9D36F-A8D6-0733-E54E-8264F47EE7BB}"/>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CA2086AA-AA3A-8BA3-66C4-F880C1FFBE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0FEDB0B8-7812-71E5-6BCB-692880BE97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898760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2306859A-02E2-33B8-8B78-F5E756D4A923}"/>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B6DC1560-EEF2-B70D-EAA9-9B4E85175A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0981C5FE-F165-DBB9-50C9-3494904450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760605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80646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050496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621412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9DE9D36F-A8D6-0733-E54E-8264F47EE7BB}"/>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CA2086AA-AA3A-8BA3-66C4-F880C1FFBE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0FEDB0B8-7812-71E5-6BCB-692880BE97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898760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2306859A-02E2-33B8-8B78-F5E756D4A923}"/>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B6DC1560-EEF2-B70D-EAA9-9B4E85175A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0981C5FE-F165-DBB9-50C9-3494904450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760605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7098bb5640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7098bb5640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812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1648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a:extLst>
            <a:ext uri="{FF2B5EF4-FFF2-40B4-BE49-F238E27FC236}">
              <a16:creationId xmlns:a16="http://schemas.microsoft.com/office/drawing/2014/main" id="{1B5961A5-8345-CF79-4C19-817E3CD3D1FE}"/>
            </a:ext>
          </a:extLst>
        </p:cNvPr>
        <p:cNvGrpSpPr/>
        <p:nvPr/>
      </p:nvGrpSpPr>
      <p:grpSpPr>
        <a:xfrm>
          <a:off x="0" y="0"/>
          <a:ext cx="0" cy="0"/>
          <a:chOff x="0" y="0"/>
          <a:chExt cx="0" cy="0"/>
        </a:xfrm>
      </p:grpSpPr>
      <p:sp>
        <p:nvSpPr>
          <p:cNvPr id="643" name="Google Shape;643;g65abef0139_0_223:notes">
            <a:extLst>
              <a:ext uri="{FF2B5EF4-FFF2-40B4-BE49-F238E27FC236}">
                <a16:creationId xmlns:a16="http://schemas.microsoft.com/office/drawing/2014/main" id="{9C73225D-2D29-9959-82E0-E6E532656C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a:extLst>
              <a:ext uri="{FF2B5EF4-FFF2-40B4-BE49-F238E27FC236}">
                <a16:creationId xmlns:a16="http://schemas.microsoft.com/office/drawing/2014/main" id="{EA2B1205-8010-E731-C053-730522153B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55585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solidFill>
                  <a:srgbClr val="F3F3F3"/>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lo título 1">
  <p:cSld name="Solo título 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solidFill>
                  <a:srgbClr val="F3F3F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9" r:id="rId4"/>
    <p:sldLayoutId id="2147483666" r:id="rId5"/>
    <p:sldLayoutId id="2147483667" r:id="rId6"/>
    <p:sldLayoutId id="2147483670" r:id="rId7"/>
    <p:sldLayoutId id="2147483671" r:id="rId8"/>
    <p:sldLayoutId id="2147483672"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jpeg"/></Relationships>
</file>

<file path=ppt/slides/_rels/slide3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8.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9.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hyperlink" Target="mailto:Alfredo.garcias@tec.mx"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7" name="object 14"/>
          <p:cNvSpPr txBox="1"/>
          <p:nvPr/>
        </p:nvSpPr>
        <p:spPr>
          <a:xfrm>
            <a:off x="745436" y="839354"/>
            <a:ext cx="8398564" cy="4299318"/>
          </a:xfrm>
          <a:prstGeom prst="rect">
            <a:avLst/>
          </a:prstGeom>
        </p:spPr>
        <p:txBody>
          <a:bodyPr vert="horz" wrap="square" lIns="0" tIns="13399" rIns="0" bIns="0" rtlCol="0">
            <a:spAutoFit/>
          </a:bodyPr>
          <a:lstStyle/>
          <a:p>
            <a:pPr marL="14105" marR="5642" algn="ctr">
              <a:spcBef>
                <a:spcPts val="106"/>
              </a:spcBef>
            </a:pPr>
            <a:endParaRPr lang="es-ES" sz="2000" b="1" dirty="0">
              <a:solidFill>
                <a:schemeClr val="accent4"/>
              </a:solidFill>
              <a:latin typeface="Fira Sans Condensed Light" panose="020B0604020202020204" charset="0"/>
              <a:cs typeface="Times New Roman" panose="02020603050405020304" pitchFamily="18" charset="0"/>
            </a:endParaRPr>
          </a:p>
          <a:p>
            <a:pPr marL="14105" marR="5642" algn="ctr">
              <a:spcBef>
                <a:spcPts val="106"/>
              </a:spcBef>
            </a:pPr>
            <a:endParaRPr lang="es-ES" sz="2000" b="1" dirty="0">
              <a:solidFill>
                <a:schemeClr val="accent4"/>
              </a:solidFill>
              <a:latin typeface="Fira Sans Condensed Light" panose="020B0604020202020204" charset="0"/>
              <a:cs typeface="Times New Roman" panose="02020603050405020304" pitchFamily="18" charset="0"/>
            </a:endParaRPr>
          </a:p>
          <a:p>
            <a:pPr marL="14105" marR="5642" algn="ctr">
              <a:spcBef>
                <a:spcPts val="106"/>
              </a:spcBef>
            </a:pPr>
            <a:endParaRPr lang="es-ES" sz="2000" b="1" dirty="0">
              <a:solidFill>
                <a:schemeClr val="accent4"/>
              </a:solidFill>
              <a:latin typeface="Fira Sans Condensed Light" panose="020B0604020202020204" charset="0"/>
              <a:cs typeface="Times New Roman" panose="02020603050405020304" pitchFamily="18" charset="0"/>
            </a:endParaRPr>
          </a:p>
          <a:p>
            <a:pPr marL="14105" marR="5642" algn="ctr">
              <a:spcBef>
                <a:spcPts val="106"/>
              </a:spcBef>
            </a:pPr>
            <a:br>
              <a:rPr lang="es-MX" dirty="0">
                <a:solidFill>
                  <a:schemeClr val="accent4"/>
                </a:solidFill>
                <a:latin typeface="Fira Sans Condensed Light" panose="020B0604020202020204" charset="0"/>
                <a:cs typeface="Times New Roman" panose="02020603050405020304" pitchFamily="18" charset="0"/>
              </a:rPr>
            </a:br>
            <a:br>
              <a:rPr lang="es-ES" sz="2000" b="1" dirty="0">
                <a:solidFill>
                  <a:srgbClr val="FF0000"/>
                </a:solidFill>
                <a:latin typeface="Fira Sans Condensed Light" panose="020B0604020202020204" charset="0"/>
                <a:cs typeface="Times New Roman" panose="02020603050405020304" pitchFamily="18" charset="0"/>
              </a:rPr>
            </a:br>
            <a:endParaRPr lang="es-ES" sz="2000" b="1" dirty="0">
              <a:solidFill>
                <a:srgbClr val="FF0000"/>
              </a:solidFill>
              <a:latin typeface="Fira Sans Condensed Light" panose="020B0604020202020204" charset="0"/>
              <a:cs typeface="Times New Roman" panose="02020603050405020304" pitchFamily="18" charset="0"/>
            </a:endParaRPr>
          </a:p>
          <a:p>
            <a:pPr marL="14105" marR="5642" algn="r">
              <a:spcBef>
                <a:spcPts val="106"/>
              </a:spcBef>
            </a:pPr>
            <a:endParaRPr lang="es-ES" sz="2000" b="1" dirty="0">
              <a:solidFill>
                <a:srgbClr val="FF0000"/>
              </a:solidFill>
              <a:latin typeface="Fira Sans Condensed Light" panose="020B0604020202020204" charset="0"/>
              <a:cs typeface="Times New Roman" panose="02020603050405020304" pitchFamily="18" charset="0"/>
            </a:endParaRPr>
          </a:p>
          <a:p>
            <a:pPr marL="14105" marR="5642" algn="ctr">
              <a:spcBef>
                <a:spcPts val="106"/>
              </a:spcBef>
            </a:pPr>
            <a:endParaRPr lang="es-ES" sz="2000" b="1" dirty="0">
              <a:solidFill>
                <a:srgbClr val="FF0000"/>
              </a:solidFill>
              <a:latin typeface="Fira Sans Condensed Light" panose="020B0604020202020204" charset="0"/>
              <a:cs typeface="Times New Roman" panose="02020603050405020304" pitchFamily="18" charset="0"/>
            </a:endParaRPr>
          </a:p>
          <a:p>
            <a:pPr marL="14105" marR="5642">
              <a:spcBef>
                <a:spcPts val="106"/>
              </a:spcBef>
            </a:pPr>
            <a:r>
              <a:rPr lang="es-ES" sz="1600" b="1" dirty="0">
                <a:solidFill>
                  <a:schemeClr val="bg1"/>
                </a:solidFill>
                <a:latin typeface="Fira Sans Condensed Light" panose="020B0604020202020204" charset="0"/>
                <a:cs typeface="Times New Roman" panose="02020603050405020304" pitchFamily="18" charset="0"/>
              </a:rPr>
              <a:t>TI2001B</a:t>
            </a:r>
            <a:br>
              <a:rPr lang="es-ES" sz="2300" b="1" dirty="0">
                <a:solidFill>
                  <a:srgbClr val="FF0000"/>
                </a:solidFill>
                <a:latin typeface="Fira Sans Condensed Light" panose="020B0604020202020204" charset="0"/>
                <a:cs typeface="Times New Roman" panose="02020603050405020304" pitchFamily="18" charset="0"/>
              </a:rPr>
            </a:br>
            <a:r>
              <a:rPr lang="es-ES" sz="2700" b="1" dirty="0">
                <a:solidFill>
                  <a:schemeClr val="accent4"/>
                </a:solidFill>
                <a:latin typeface="Fira Sans Condensed Light" panose="020B0604020202020204" charset="0"/>
                <a:cs typeface="Times New Roman" panose="02020603050405020304" pitchFamily="18" charset="0"/>
              </a:rPr>
              <a:t>Plataformas de Analítica de Negocios para Organizaciones</a:t>
            </a:r>
          </a:p>
          <a:p>
            <a:pPr marL="14105" marR="5642">
              <a:spcBef>
                <a:spcPts val="106"/>
              </a:spcBef>
            </a:pPr>
            <a:endParaRPr lang="es-ES" sz="2000" b="1" dirty="0">
              <a:solidFill>
                <a:schemeClr val="bg1"/>
              </a:solidFill>
              <a:latin typeface="Fira Sans Condensed Light" panose="020B0604020202020204" charset="0"/>
              <a:cs typeface="Times New Roman" panose="02020603050405020304" pitchFamily="18" charset="0"/>
            </a:endParaRPr>
          </a:p>
          <a:p>
            <a:pPr marL="14105" marR="5642" algn="ctr">
              <a:spcBef>
                <a:spcPts val="106"/>
              </a:spcBef>
            </a:pPr>
            <a:r>
              <a:rPr lang="es-ES" sz="2000" b="1" dirty="0">
                <a:solidFill>
                  <a:schemeClr val="tx2"/>
                </a:solidFill>
                <a:latin typeface="Fira Sans Condensed Light" panose="020B0604020202020204" charset="0"/>
                <a:cs typeface="Times New Roman" panose="02020603050405020304" pitchFamily="18" charset="0"/>
              </a:rPr>
              <a:t>                                                                                                         </a:t>
            </a:r>
          </a:p>
          <a:p>
            <a:pPr marL="14105" marR="5642" algn="ctr">
              <a:spcBef>
                <a:spcPts val="106"/>
              </a:spcBef>
            </a:pPr>
            <a:r>
              <a:rPr lang="es-ES" sz="2000" b="1" dirty="0">
                <a:solidFill>
                  <a:schemeClr val="tx2"/>
                </a:solidFill>
                <a:latin typeface="Fira Sans Condensed Light" panose="020B0604020202020204" charset="0"/>
                <a:cs typeface="Times New Roman" panose="02020603050405020304" pitchFamily="18" charset="0"/>
              </a:rPr>
              <a:t>							 </a:t>
            </a:r>
            <a:r>
              <a:rPr lang="es-ES" sz="1600" b="1" dirty="0">
                <a:solidFill>
                  <a:schemeClr val="tx2"/>
                </a:solidFill>
                <a:latin typeface="Fira Sans Condensed Light" panose="020B0604020202020204" charset="0"/>
                <a:cs typeface="Times New Roman" panose="02020603050405020304" pitchFamily="18" charset="0"/>
              </a:rPr>
              <a:t>13 de Agosto del 2025</a:t>
            </a:r>
            <a:br>
              <a:rPr lang="es-ES" sz="2000" b="1" dirty="0">
                <a:solidFill>
                  <a:srgbClr val="FF0000"/>
                </a:solidFill>
                <a:latin typeface="Fira Sans Condensed Light" panose="020B0604020202020204" charset="0"/>
                <a:cs typeface="Times New Roman" panose="02020603050405020304" pitchFamily="18" charset="0"/>
              </a:rPr>
            </a:br>
            <a:endParaRPr lang="es-MX" dirty="0">
              <a:solidFill>
                <a:schemeClr val="tx2"/>
              </a:solidFill>
              <a:latin typeface="Fira Sans Condensed Light" panose="020B0604020202020204" charset="0"/>
              <a:cs typeface="Times New Roman" panose="02020603050405020304" pitchFamily="18" charset="0"/>
            </a:endParaRPr>
          </a:p>
        </p:txBody>
      </p:sp>
      <p:sp>
        <p:nvSpPr>
          <p:cNvPr id="1028" name="AutoShape 4" descr="Inicio | Título Electrónico Puebl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pic>
        <p:nvPicPr>
          <p:cNvPr id="14340" name="Picture 4" descr="The Learning Gate | Tec de Monterrey"/>
          <p:cNvPicPr>
            <a:picLocks noChangeAspect="1" noChangeArrowheads="1"/>
          </p:cNvPicPr>
          <p:nvPr/>
        </p:nvPicPr>
        <p:blipFill>
          <a:blip r:embed="rId4">
            <a:lum bright="100000" contrast="100000"/>
          </a:blip>
          <a:srcRect/>
          <a:stretch>
            <a:fillRect/>
          </a:stretch>
        </p:blipFill>
        <p:spPr bwMode="auto">
          <a:xfrm>
            <a:off x="5506277" y="308115"/>
            <a:ext cx="3345621" cy="587367"/>
          </a:xfrm>
          <a:prstGeom prst="rect">
            <a:avLst/>
          </a:prstGeom>
          <a:noFill/>
        </p:spPr>
      </p:pic>
      <p:cxnSp>
        <p:nvCxnSpPr>
          <p:cNvPr id="11" name="Google Shape;137;p27"/>
          <p:cNvCxnSpPr/>
          <p:nvPr/>
        </p:nvCxnSpPr>
        <p:spPr>
          <a:xfrm>
            <a:off x="599181" y="3300059"/>
            <a:ext cx="0" cy="630600"/>
          </a:xfrm>
          <a:prstGeom prst="straightConnector1">
            <a:avLst/>
          </a:prstGeom>
          <a:noFill/>
          <a:ln w="19050" cap="flat" cmpd="sng">
            <a:solidFill>
              <a:srgbClr val="F3F3F3"/>
            </a:solidFill>
            <a:prstDash val="solid"/>
            <a:round/>
            <a:headEnd type="oval" w="med" len="med"/>
            <a:tailEnd type="oval" w="med" len="med"/>
          </a:ln>
        </p:spPr>
      </p:cxnSp>
      <p:sp>
        <p:nvSpPr>
          <p:cNvPr id="6" name="Google Shape;136;p27"/>
          <p:cNvSpPr txBox="1">
            <a:spLocks noGrp="1"/>
          </p:cNvSpPr>
          <p:nvPr>
            <p:ph type="subTitle" idx="1"/>
          </p:nvPr>
        </p:nvSpPr>
        <p:spPr>
          <a:xfrm>
            <a:off x="0" y="4922784"/>
            <a:ext cx="3352799" cy="220716"/>
          </a:xfrm>
          <a:prstGeom prst="rect">
            <a:avLst/>
          </a:prstGeom>
        </p:spPr>
        <p:txBody>
          <a:bodyPr spcFirstLastPara="1" wrap="square" lIns="91425" tIns="91425" rIns="91425" bIns="91425" anchor="ctr" anchorCtr="0">
            <a:noAutofit/>
          </a:bodyPr>
          <a:lstStyle/>
          <a:p>
            <a:pPr algn="l"/>
            <a:r>
              <a:rPr lang="es-ES" dirty="0"/>
              <a:t>   </a:t>
            </a:r>
          </a:p>
          <a:p>
            <a:pPr algn="l"/>
            <a:r>
              <a:rPr lang="es-ES" dirty="0">
                <a:solidFill>
                  <a:schemeClr val="bg1">
                    <a:lumMod val="60000"/>
                    <a:lumOff val="40000"/>
                  </a:schemeClr>
                </a:solidFill>
                <a:latin typeface="Fira Sans Condensed Light" charset="0"/>
              </a:rPr>
              <a:t>Facilitador: </a:t>
            </a:r>
            <a:r>
              <a:rPr lang="es-ES" dirty="0" err="1">
                <a:solidFill>
                  <a:schemeClr val="bg1">
                    <a:lumMod val="60000"/>
                    <a:lumOff val="40000"/>
                  </a:schemeClr>
                </a:solidFill>
                <a:latin typeface="Fira Sans Condensed Light" charset="0"/>
              </a:rPr>
              <a:t>PhD</a:t>
            </a:r>
            <a:r>
              <a:rPr lang="es-ES" dirty="0">
                <a:solidFill>
                  <a:schemeClr val="bg1">
                    <a:lumMod val="60000"/>
                    <a:lumOff val="40000"/>
                  </a:schemeClr>
                </a:solidFill>
                <a:latin typeface="Fira Sans Condensed Light" charset="0"/>
              </a:rPr>
              <a:t> Alfredo García Suárez</a:t>
            </a:r>
          </a:p>
          <a:p>
            <a:pPr algn="l"/>
            <a:br>
              <a:rPr lang="es-ES" dirty="0"/>
            </a:b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 calcmode="lin" valueType="num">
                                      <p:cBhvr additive="base">
                                        <p:cTn id="7"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anim calcmode="lin" valueType="num">
                                      <p:cBhvr additive="base">
                                        <p:cTn id="13"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anim calcmode="lin" valueType="num">
                                      <p:cBhvr additive="base">
                                        <p:cTn id="19"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anim calcmode="lin" valueType="num">
                                      <p:cBhvr additive="base">
                                        <p:cTn id="25"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EN LA NUBE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GitHub</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pic>
        <p:nvPicPr>
          <p:cNvPr id="2050" name="Picture 2" descr="Qué es GitHub y por qué es útil al aprender programación | HACK A BOSS"/>
          <p:cNvPicPr>
            <a:picLocks noChangeAspect="1" noChangeArrowheads="1"/>
          </p:cNvPicPr>
          <p:nvPr/>
        </p:nvPicPr>
        <p:blipFill>
          <a:blip r:embed="rId4"/>
          <a:srcRect/>
          <a:stretch>
            <a:fillRect/>
          </a:stretch>
        </p:blipFill>
        <p:spPr bwMode="auto">
          <a:xfrm>
            <a:off x="457165" y="1990704"/>
            <a:ext cx="4346064" cy="2444661"/>
          </a:xfrm>
          <a:prstGeom prst="rect">
            <a:avLst/>
          </a:prstGeom>
          <a:noFill/>
        </p:spPr>
      </p:pic>
      <p:cxnSp>
        <p:nvCxnSpPr>
          <p:cNvPr id="9" name="Google Shape;258;p31"/>
          <p:cNvCxnSpPr/>
          <p:nvPr/>
        </p:nvCxnSpPr>
        <p:spPr>
          <a:xfrm rot="16200000" flipH="1">
            <a:off x="3904592" y="3231930"/>
            <a:ext cx="2564526" cy="10510"/>
          </a:xfrm>
          <a:prstGeom prst="straightConnector1">
            <a:avLst/>
          </a:prstGeom>
          <a:noFill/>
          <a:ln w="19050" cap="flat" cmpd="sng">
            <a:solidFill>
              <a:srgbClr val="F3F3F3"/>
            </a:solidFill>
            <a:prstDash val="solid"/>
            <a:round/>
            <a:headEnd type="oval" w="med" len="med"/>
            <a:tailEnd type="oval" w="med" len="med"/>
          </a:ln>
        </p:spPr>
      </p:cxnSp>
      <p:sp>
        <p:nvSpPr>
          <p:cNvPr id="10" name="Google Shape;1603;p42"/>
          <p:cNvSpPr txBox="1"/>
          <p:nvPr/>
        </p:nvSpPr>
        <p:spPr>
          <a:xfrm>
            <a:off x="5433849" y="1624678"/>
            <a:ext cx="3520965" cy="2589970"/>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¿Qué es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GitHub</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t>
            </a:r>
          </a:p>
          <a:p>
            <a:pPr algn="just"/>
            <a:r>
              <a:rPr lang="es-ES" sz="1600" dirty="0">
                <a:solidFill>
                  <a:schemeClr val="accent4"/>
                </a:solidFill>
                <a:latin typeface="Fira Sans Condensed Light" panose="020B0604020202020204" charset="0"/>
                <a:cs typeface="Times New Roman" panose="02020603050405020304" pitchFamily="18" charset="0"/>
              </a:rPr>
              <a:t>El sistema de control de versiones </a:t>
            </a:r>
            <a:r>
              <a:rPr lang="es-ES" sz="1600" dirty="0" err="1">
                <a:solidFill>
                  <a:schemeClr val="accent4"/>
                </a:solidFill>
                <a:latin typeface="Fira Sans Condensed Light" panose="020B0604020202020204" charset="0"/>
                <a:cs typeface="Times New Roman" panose="02020603050405020304" pitchFamily="18" charset="0"/>
              </a:rPr>
              <a:t>Git</a:t>
            </a:r>
            <a:r>
              <a:rPr lang="es-ES" sz="1600" dirty="0">
                <a:solidFill>
                  <a:schemeClr val="accent4"/>
                </a:solidFill>
                <a:latin typeface="Fira Sans Condensed Light" panose="020B0604020202020204" charset="0"/>
                <a:cs typeface="Times New Roman" panose="02020603050405020304" pitchFamily="18" charset="0"/>
              </a:rPr>
              <a:t> fue diseñado por </a:t>
            </a:r>
            <a:r>
              <a:rPr lang="es-ES" sz="1600" dirty="0" err="1">
                <a:solidFill>
                  <a:schemeClr val="accent4"/>
                </a:solidFill>
                <a:latin typeface="Fira Sans Condensed Light" panose="020B0604020202020204" charset="0"/>
                <a:cs typeface="Times New Roman" panose="02020603050405020304" pitchFamily="18" charset="0"/>
              </a:rPr>
              <a:t>Linus</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Torvalds</a:t>
            </a:r>
            <a:r>
              <a:rPr lang="es-ES" sz="1600" dirty="0">
                <a:solidFill>
                  <a:schemeClr val="accent4"/>
                </a:solidFill>
                <a:latin typeface="Fira Sans Condensed Light" panose="020B0604020202020204" charset="0"/>
                <a:cs typeface="Times New Roman" panose="02020603050405020304" pitchFamily="18" charset="0"/>
              </a:rPr>
              <a:t>. Un sistema de gestión de versiones es utilizado por los desarrolladores para poder administrar su proyecto, ordenando el código de cada una de las nuevas versiones que sacan de sus aplicaciones para evitar confusiones. Así, al tener copias de cada una de las versiones de su aplicación, no se perderán los estados anteriores cuando se va a actualizar.</a:t>
            </a:r>
            <a:endParaRPr lang="es-ES" dirty="0">
              <a:solidFill>
                <a:srgbClr val="F3F3F3"/>
              </a:solidFill>
              <a:latin typeface="Fira Sans Condensed Light"/>
              <a:ea typeface="Fira Sans Condensed Light"/>
              <a:cs typeface="Fira Sans Condensed Light"/>
              <a:sym typeface="Fira Sans Condensed Light"/>
            </a:endParaRPr>
          </a:p>
        </p:txBody>
      </p:sp>
      <p:sp>
        <p:nvSpPr>
          <p:cNvPr id="8"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EN LA NUBE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GitHub del curso</a:t>
            </a: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8" name="Google Shape;1603;p42"/>
          <p:cNvSpPr txBox="1"/>
          <p:nvPr/>
        </p:nvSpPr>
        <p:spPr>
          <a:xfrm>
            <a:off x="-41247" y="2809848"/>
            <a:ext cx="9226494" cy="824233"/>
          </a:xfrm>
          <a:prstGeom prst="rect">
            <a:avLst/>
          </a:prstGeom>
          <a:noFill/>
          <a:ln>
            <a:noFill/>
          </a:ln>
        </p:spPr>
        <p:txBody>
          <a:bodyPr spcFirstLastPara="1" wrap="square" lIns="91425" tIns="182875" rIns="91425" bIns="0" anchor="t" anchorCtr="0">
            <a:noAutofit/>
          </a:bodyPr>
          <a:lstStyle/>
          <a:p>
            <a:pPr algn="just"/>
            <a:r>
              <a:rPr lang="es-ES" sz="2500" b="1" dirty="0">
                <a:solidFill>
                  <a:srgbClr val="F3F3F3"/>
                </a:solidFill>
                <a:latin typeface="Fira Sans Condensed Light"/>
                <a:ea typeface="Fira Sans Condensed Light"/>
                <a:cs typeface="Fira Sans Condensed Light"/>
                <a:sym typeface="Fira Sans Condensed Light"/>
              </a:rPr>
              <a:t>https://github.com/freddy-7/Plataformas_Analitica_Negocios_2025.git</a:t>
            </a:r>
          </a:p>
        </p:txBody>
      </p:sp>
      <p:sp>
        <p:nvSpPr>
          <p:cNvPr id="17"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142906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n-US" sz="3000" b="1" dirty="0">
                <a:solidFill>
                  <a:schemeClr val="bg1">
                    <a:lumMod val="60000"/>
                    <a:lumOff val="40000"/>
                  </a:schemeClr>
                </a:solidFill>
                <a:latin typeface="Rajdhani"/>
                <a:ea typeface="Rajdhani"/>
                <a:cs typeface="Rajdhani"/>
                <a:sym typeface="Rajdhani"/>
              </a:rPr>
              <a:t>Python</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chemeClr val="bg1">
                    <a:lumMod val="60000"/>
                    <a:lumOff val="40000"/>
                  </a:schemeClr>
                </a:solidFill>
                <a:effectLst/>
                <a:uLnTx/>
                <a:uFillTx/>
                <a:latin typeface="Rajdhani"/>
                <a:ea typeface="Rajdhani"/>
                <a:cs typeface="Rajdhani"/>
                <a:sym typeface="Rajdhani"/>
              </a:rPr>
              <a:t>Interprete</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cxnSp>
        <p:nvCxnSpPr>
          <p:cNvPr id="18" name="Google Shape;258;p31"/>
          <p:cNvCxnSpPr/>
          <p:nvPr/>
        </p:nvCxnSpPr>
        <p:spPr>
          <a:xfrm rot="16200000" flipH="1">
            <a:off x="4067504" y="3573517"/>
            <a:ext cx="2196662" cy="10510"/>
          </a:xfrm>
          <a:prstGeom prst="straightConnector1">
            <a:avLst/>
          </a:prstGeom>
          <a:noFill/>
          <a:ln w="19050" cap="flat" cmpd="sng">
            <a:solidFill>
              <a:srgbClr val="F3F3F3"/>
            </a:solidFill>
            <a:prstDash val="solid"/>
            <a:round/>
            <a:headEnd type="oval" w="med" len="med"/>
            <a:tailEnd type="oval" w="med" len="med"/>
          </a:ln>
        </p:spPr>
      </p:cxnSp>
      <p:sp>
        <p:nvSpPr>
          <p:cNvPr id="19" name="Google Shape;1603;p42"/>
          <p:cNvSpPr txBox="1"/>
          <p:nvPr/>
        </p:nvSpPr>
        <p:spPr>
          <a:xfrm>
            <a:off x="5444359" y="2402443"/>
            <a:ext cx="3520965" cy="2306191"/>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¿Qué es el intérprete de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python</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t>
            </a:r>
          </a:p>
          <a:p>
            <a:pPr algn="just"/>
            <a:r>
              <a:rPr lang="es-ES" sz="1600" dirty="0" err="1">
                <a:solidFill>
                  <a:schemeClr val="accent4"/>
                </a:solidFill>
                <a:latin typeface="Fira Sans Condensed Light" panose="020B0604020202020204" charset="0"/>
                <a:cs typeface="Times New Roman" panose="02020603050405020304" pitchFamily="18" charset="0"/>
              </a:rPr>
              <a:t>Python</a:t>
            </a:r>
            <a:r>
              <a:rPr lang="es-ES" sz="1600" dirty="0">
                <a:solidFill>
                  <a:schemeClr val="accent4"/>
                </a:solidFill>
                <a:latin typeface="Fira Sans Condensed Light" panose="020B0604020202020204" charset="0"/>
                <a:cs typeface="Times New Roman" panose="02020603050405020304" pitchFamily="18" charset="0"/>
              </a:rPr>
              <a:t> es un lenguaje de alto nivel de programación interpretado cuya filosofía hace hincapié en la legibilidad de su código, se utiliza para desarrollar aplicaciones de todo tipo, ejemplos: </a:t>
            </a:r>
            <a:r>
              <a:rPr lang="es-ES" sz="1600" dirty="0" err="1">
                <a:solidFill>
                  <a:schemeClr val="accent4"/>
                </a:solidFill>
                <a:latin typeface="Fira Sans Condensed Light" panose="020B0604020202020204" charset="0"/>
                <a:cs typeface="Times New Roman" panose="02020603050405020304" pitchFamily="18" charset="0"/>
              </a:rPr>
              <a:t>Instagram</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Netflix</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Spotify</a:t>
            </a:r>
            <a:r>
              <a:rPr lang="es-ES" sz="1600" dirty="0">
                <a:solidFill>
                  <a:schemeClr val="accent4"/>
                </a:solidFill>
                <a:latin typeface="Fira Sans Condensed Light" panose="020B0604020202020204" charset="0"/>
                <a:cs typeface="Times New Roman" panose="02020603050405020304" pitchFamily="18" charset="0"/>
              </a:rPr>
              <a:t>, Panda 3D, entre otros.​ </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48132" name="Picture 4" descr="Los pickles de Python. Programación en Castellano."/>
          <p:cNvPicPr>
            <a:picLocks noChangeAspect="1" noChangeArrowheads="1"/>
          </p:cNvPicPr>
          <p:nvPr/>
        </p:nvPicPr>
        <p:blipFill>
          <a:blip r:embed="rId4"/>
          <a:srcRect/>
          <a:stretch>
            <a:fillRect/>
          </a:stretch>
        </p:blipFill>
        <p:spPr bwMode="auto">
          <a:xfrm>
            <a:off x="249723" y="2585545"/>
            <a:ext cx="4685635" cy="2032438"/>
          </a:xfrm>
          <a:prstGeom prst="rect">
            <a:avLst/>
          </a:prstGeom>
          <a:noFill/>
        </p:spPr>
      </p:pic>
      <p:sp>
        <p:nvSpPr>
          <p:cNvPr id="8"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Visual</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Studio Code (Editor)</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pic>
        <p:nvPicPr>
          <p:cNvPr id="48130" name="Picture 2" descr="Editor de código Visual Studio Code para el desarrollo web - Iván Andréi"/>
          <p:cNvPicPr>
            <a:picLocks noChangeAspect="1" noChangeArrowheads="1"/>
          </p:cNvPicPr>
          <p:nvPr/>
        </p:nvPicPr>
        <p:blipFill>
          <a:blip r:embed="rId4"/>
          <a:srcRect/>
          <a:stretch>
            <a:fillRect/>
          </a:stretch>
        </p:blipFill>
        <p:spPr bwMode="auto">
          <a:xfrm>
            <a:off x="583792" y="2449937"/>
            <a:ext cx="4072290" cy="2290229"/>
          </a:xfrm>
          <a:prstGeom prst="rect">
            <a:avLst/>
          </a:prstGeom>
          <a:noFill/>
        </p:spPr>
      </p:pic>
      <p:cxnSp>
        <p:nvCxnSpPr>
          <p:cNvPr id="18" name="Google Shape;258;p31"/>
          <p:cNvCxnSpPr/>
          <p:nvPr/>
        </p:nvCxnSpPr>
        <p:spPr>
          <a:xfrm rot="16200000" flipH="1">
            <a:off x="4067504" y="3573517"/>
            <a:ext cx="2196662" cy="10510"/>
          </a:xfrm>
          <a:prstGeom prst="straightConnector1">
            <a:avLst/>
          </a:prstGeom>
          <a:noFill/>
          <a:ln w="19050" cap="flat" cmpd="sng">
            <a:solidFill>
              <a:srgbClr val="F3F3F3"/>
            </a:solidFill>
            <a:prstDash val="solid"/>
            <a:round/>
            <a:headEnd type="oval" w="med" len="med"/>
            <a:tailEnd type="oval" w="med" len="med"/>
          </a:ln>
        </p:spPr>
      </p:cxnSp>
      <p:sp>
        <p:nvSpPr>
          <p:cNvPr id="19" name="Google Shape;1603;p42"/>
          <p:cNvSpPr txBox="1"/>
          <p:nvPr/>
        </p:nvSpPr>
        <p:spPr>
          <a:xfrm>
            <a:off x="5444359" y="2402443"/>
            <a:ext cx="3520965" cy="2306191"/>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¿Qué es Visual Studio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Code</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t>
            </a:r>
          </a:p>
          <a:p>
            <a:pPr algn="just"/>
            <a:r>
              <a:rPr lang="es-ES" sz="1600" dirty="0">
                <a:solidFill>
                  <a:schemeClr val="accent4"/>
                </a:solidFill>
                <a:latin typeface="Fira Sans Condensed Light" panose="020B0604020202020204" charset="0"/>
                <a:cs typeface="Times New Roman" panose="02020603050405020304" pitchFamily="18" charset="0"/>
              </a:rPr>
              <a:t>Es un editor de código fuente desarrollado por Microsoft para Windows, Linux, </a:t>
            </a:r>
            <a:r>
              <a:rPr lang="es-ES" sz="1600" dirty="0" err="1">
                <a:solidFill>
                  <a:schemeClr val="accent4"/>
                </a:solidFill>
                <a:latin typeface="Fira Sans Condensed Light" panose="020B0604020202020204" charset="0"/>
                <a:cs typeface="Times New Roman" panose="02020603050405020304" pitchFamily="18" charset="0"/>
              </a:rPr>
              <a:t>macOS</a:t>
            </a:r>
            <a:r>
              <a:rPr lang="es-ES" sz="1600" dirty="0">
                <a:solidFill>
                  <a:schemeClr val="accent4"/>
                </a:solidFill>
                <a:latin typeface="Fira Sans Condensed Light" panose="020B0604020202020204" charset="0"/>
                <a:cs typeface="Times New Roman" panose="02020603050405020304" pitchFamily="18" charset="0"/>
              </a:rPr>
              <a:t> y Web. Incluye soporte para la depuración, control integrado de </a:t>
            </a:r>
            <a:r>
              <a:rPr lang="es-ES" sz="1600" dirty="0" err="1">
                <a:solidFill>
                  <a:schemeClr val="accent4"/>
                </a:solidFill>
                <a:latin typeface="Fira Sans Condensed Light" panose="020B0604020202020204" charset="0"/>
                <a:cs typeface="Times New Roman" panose="02020603050405020304" pitchFamily="18" charset="0"/>
              </a:rPr>
              <a:t>Git</a:t>
            </a:r>
            <a:r>
              <a:rPr lang="es-ES" sz="1600" dirty="0">
                <a:solidFill>
                  <a:schemeClr val="accent4"/>
                </a:solidFill>
                <a:latin typeface="Fira Sans Condensed Light" panose="020B0604020202020204" charset="0"/>
                <a:cs typeface="Times New Roman" panose="02020603050405020304" pitchFamily="18" charset="0"/>
              </a:rPr>
              <a:t>, resaltado de sintaxis, finalización inteligente de código, fragmentos y refactorización de código.</a:t>
            </a:r>
            <a:endParaRPr lang="es-ES" dirty="0">
              <a:solidFill>
                <a:srgbClr val="F3F3F3"/>
              </a:solidFill>
              <a:latin typeface="Fira Sans Condensed Light"/>
              <a:ea typeface="Fira Sans Condensed Light"/>
              <a:cs typeface="Fira Sans Condensed Light"/>
              <a:sym typeface="Fira Sans Condensed Light"/>
            </a:endParaRPr>
          </a:p>
        </p:txBody>
      </p:sp>
      <p:sp>
        <p:nvSpPr>
          <p:cNvPr id="8"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Visual</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Studio Code (Editor)</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sp>
        <p:nvSpPr>
          <p:cNvPr id="8" name="Google Shape;1603;p42"/>
          <p:cNvSpPr txBox="1"/>
          <p:nvPr/>
        </p:nvSpPr>
        <p:spPr>
          <a:xfrm>
            <a:off x="428787" y="2181714"/>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Descargar Visual Studio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Code</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dirty="0">
                <a:solidFill>
                  <a:schemeClr val="accent4"/>
                </a:solidFill>
                <a:latin typeface="Fira Sans Condensed Light" panose="020B0604020202020204" charset="0"/>
                <a:cs typeface="Times New Roman" panose="02020603050405020304" pitchFamily="18" charset="0"/>
              </a:rPr>
              <a:t>Ingresar a: https://code.visualstudio.com/</a:t>
            </a:r>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603;p42"/>
          <p:cNvSpPr txBox="1"/>
          <p:nvPr/>
        </p:nvSpPr>
        <p:spPr>
          <a:xfrm>
            <a:off x="423530" y="2786059"/>
            <a:ext cx="5467516" cy="55622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 Elegir la versión apropiada para mi sistema operativo</a:t>
            </a:r>
          </a:p>
        </p:txBody>
      </p:sp>
      <p:sp>
        <p:nvSpPr>
          <p:cNvPr id="10" name="Google Shape;1603;p42"/>
          <p:cNvSpPr txBox="1"/>
          <p:nvPr/>
        </p:nvSpPr>
        <p:spPr>
          <a:xfrm>
            <a:off x="428787" y="3274791"/>
            <a:ext cx="5467516" cy="666590"/>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3 . Agrega atajo al escritorio</a:t>
            </a:r>
          </a:p>
        </p:txBody>
      </p:sp>
      <p:sp>
        <p:nvSpPr>
          <p:cNvPr id="11" name="Google Shape;1603;p42"/>
          <p:cNvSpPr txBox="1"/>
          <p:nvPr/>
        </p:nvSpPr>
        <p:spPr>
          <a:xfrm>
            <a:off x="444551" y="3763523"/>
            <a:ext cx="5467516" cy="545716"/>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4 . Correr el programa </a:t>
            </a:r>
          </a:p>
        </p:txBody>
      </p:sp>
      <p:sp>
        <p:nvSpPr>
          <p:cNvPr id="12"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Clonar</a:t>
            </a: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 Git Hub</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cxnSp>
        <p:nvCxnSpPr>
          <p:cNvPr id="6" name="Conector recto de flecha 5">
            <a:extLst>
              <a:ext uri="{FF2B5EF4-FFF2-40B4-BE49-F238E27FC236}">
                <a16:creationId xmlns:a16="http://schemas.microsoft.com/office/drawing/2014/main" id="{D4A8E7AC-D122-F0F6-43DC-2C6E2964613B}"/>
              </a:ext>
            </a:extLst>
          </p:cNvPr>
          <p:cNvCxnSpPr>
            <a:cxnSpLocks/>
          </p:cNvCxnSpPr>
          <p:nvPr/>
        </p:nvCxnSpPr>
        <p:spPr>
          <a:xfrm>
            <a:off x="676913" y="3048000"/>
            <a:ext cx="38686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Imagen 4">
            <a:extLst>
              <a:ext uri="{FF2B5EF4-FFF2-40B4-BE49-F238E27FC236}">
                <a16:creationId xmlns:a16="http://schemas.microsoft.com/office/drawing/2014/main" id="{D8C85D11-44A0-3719-F941-CB9EE3F02FD0}"/>
              </a:ext>
            </a:extLst>
          </p:cNvPr>
          <p:cNvPicPr>
            <a:picLocks noChangeAspect="1"/>
          </p:cNvPicPr>
          <p:nvPr/>
        </p:nvPicPr>
        <p:blipFill rotWithShape="1">
          <a:blip r:embed="rId4"/>
          <a:srcRect r="41282" b="60119"/>
          <a:stretch/>
        </p:blipFill>
        <p:spPr>
          <a:xfrm>
            <a:off x="1242717" y="2106344"/>
            <a:ext cx="6658565" cy="2542652"/>
          </a:xfrm>
          <a:prstGeom prst="rect">
            <a:avLst/>
          </a:prstGeom>
        </p:spPr>
      </p:pic>
    </p:spTree>
    <p:extLst>
      <p:ext uri="{BB962C8B-B14F-4D97-AF65-F5344CB8AC3E}">
        <p14:creationId xmlns:p14="http://schemas.microsoft.com/office/powerpoint/2010/main" val="3203157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Clonar</a:t>
            </a: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 Git Hub</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10" name="Imagen 9">
            <a:extLst>
              <a:ext uri="{FF2B5EF4-FFF2-40B4-BE49-F238E27FC236}">
                <a16:creationId xmlns:a16="http://schemas.microsoft.com/office/drawing/2014/main" id="{3CA1A01A-2AF4-2DD7-7794-B77575F80B4D}"/>
              </a:ext>
            </a:extLst>
          </p:cNvPr>
          <p:cNvPicPr>
            <a:picLocks noChangeAspect="1"/>
          </p:cNvPicPr>
          <p:nvPr/>
        </p:nvPicPr>
        <p:blipFill>
          <a:blip r:embed="rId4"/>
          <a:stretch>
            <a:fillRect/>
          </a:stretch>
        </p:blipFill>
        <p:spPr>
          <a:xfrm>
            <a:off x="3082935" y="1864463"/>
            <a:ext cx="3681280" cy="2980582"/>
          </a:xfrm>
          <a:prstGeom prst="rect">
            <a:avLst/>
          </a:prstGeom>
        </p:spPr>
      </p:pic>
      <p:cxnSp>
        <p:nvCxnSpPr>
          <p:cNvPr id="6" name="Conector recto de flecha 5">
            <a:extLst>
              <a:ext uri="{FF2B5EF4-FFF2-40B4-BE49-F238E27FC236}">
                <a16:creationId xmlns:a16="http://schemas.microsoft.com/office/drawing/2014/main" id="{D4A8E7AC-D122-F0F6-43DC-2C6E2964613B}"/>
              </a:ext>
            </a:extLst>
          </p:cNvPr>
          <p:cNvCxnSpPr>
            <a:cxnSpLocks/>
          </p:cNvCxnSpPr>
          <p:nvPr/>
        </p:nvCxnSpPr>
        <p:spPr>
          <a:xfrm>
            <a:off x="2965939" y="3094892"/>
            <a:ext cx="38686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0958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15975" y="11249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Seleccionar la carpeta donde se va a clonar el repositorio dentro de visual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studio</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code</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View/Command pallet/Clone from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Git</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Hub/</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selecciona</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el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repositorio</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a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clonar</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o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ingresa</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su</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URL</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1027" name="Picture 3"/>
          <p:cNvPicPr>
            <a:picLocks noChangeAspect="1" noChangeArrowheads="1"/>
          </p:cNvPicPr>
          <p:nvPr/>
        </p:nvPicPr>
        <p:blipFill>
          <a:blip r:embed="rId4"/>
          <a:srcRect r="29722" b="54862"/>
          <a:stretch>
            <a:fillRect/>
          </a:stretch>
        </p:blipFill>
        <p:spPr bwMode="auto">
          <a:xfrm>
            <a:off x="792119" y="2144537"/>
            <a:ext cx="7489734" cy="2690364"/>
          </a:xfrm>
          <a:prstGeom prst="rect">
            <a:avLst/>
          </a:prstGeom>
          <a:noFill/>
          <a:ln w="9525">
            <a:noFill/>
            <a:miter lim="800000"/>
            <a:headEnd/>
            <a:tailEnd/>
          </a:ln>
          <a:effectLst/>
        </p:spPr>
      </p:pic>
      <p:sp>
        <p:nvSpPr>
          <p:cNvPr id="17"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1122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Seleccionar la carpeta donde se va a clonar el repositorio dentro de visual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studio</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code</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View/Command pallet/Clone from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Git</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Hub/</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selecciona</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el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repositorio</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a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clonar</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o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ingresa</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su</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URL</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2050" name="Picture 2"/>
          <p:cNvPicPr>
            <a:picLocks noChangeAspect="1" noChangeArrowheads="1"/>
          </p:cNvPicPr>
          <p:nvPr/>
        </p:nvPicPr>
        <p:blipFill>
          <a:blip r:embed="rId4"/>
          <a:srcRect l="1855" t="17535" r="28258" b="22396"/>
          <a:stretch>
            <a:fillRect/>
          </a:stretch>
        </p:blipFill>
        <p:spPr bwMode="auto">
          <a:xfrm>
            <a:off x="1772193" y="2114483"/>
            <a:ext cx="5792081" cy="2798966"/>
          </a:xfrm>
          <a:prstGeom prst="rect">
            <a:avLst/>
          </a:prstGeom>
          <a:noFill/>
          <a:ln w="9525">
            <a:noFill/>
            <a:miter lim="800000"/>
            <a:headEnd/>
            <a:tailEnd/>
          </a:ln>
          <a:effectLst/>
        </p:spPr>
      </p:pic>
      <p:cxnSp>
        <p:nvCxnSpPr>
          <p:cNvPr id="10" name="9 Conector recto de flecha"/>
          <p:cNvCxnSpPr/>
          <p:nvPr/>
        </p:nvCxnSpPr>
        <p:spPr>
          <a:xfrm rot="10800000" flipV="1">
            <a:off x="6988991" y="3046548"/>
            <a:ext cx="1651000" cy="7112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17064" y="1089772"/>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Seleccionar la carpeta donde se va a clonar el repositorio dentro de visual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studio</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code</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Presiona</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Enter y se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abrir</a:t>
            </a:r>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á el explorador de archivos y selecciona la carpeta destino del clon </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3074" name="Picture 2"/>
          <p:cNvPicPr>
            <a:picLocks noChangeAspect="1" noChangeArrowheads="1"/>
          </p:cNvPicPr>
          <p:nvPr/>
        </p:nvPicPr>
        <p:blipFill>
          <a:blip r:embed="rId4"/>
          <a:srcRect r="50317" b="37847"/>
          <a:stretch>
            <a:fillRect/>
          </a:stretch>
        </p:blipFill>
        <p:spPr bwMode="auto">
          <a:xfrm>
            <a:off x="2283459" y="2070749"/>
            <a:ext cx="4368801" cy="3072751"/>
          </a:xfrm>
          <a:prstGeom prst="rect">
            <a:avLst/>
          </a:prstGeom>
          <a:noFill/>
          <a:ln w="9525">
            <a:noFill/>
            <a:miter lim="800000"/>
            <a:headEnd/>
            <a:tailEnd/>
          </a:ln>
          <a:effectLst/>
        </p:spPr>
      </p:pic>
      <p:sp>
        <p:nvSpPr>
          <p:cNvPr id="11"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cxnSp>
        <p:nvCxnSpPr>
          <p:cNvPr id="137" name="Google Shape;137;p27"/>
          <p:cNvCxnSpPr/>
          <p:nvPr/>
        </p:nvCxnSpPr>
        <p:spPr>
          <a:xfrm>
            <a:off x="4594711" y="2465172"/>
            <a:ext cx="0" cy="630600"/>
          </a:xfrm>
          <a:prstGeom prst="straightConnector1">
            <a:avLst/>
          </a:prstGeom>
          <a:noFill/>
          <a:ln w="19050" cap="flat" cmpd="sng">
            <a:solidFill>
              <a:srgbClr val="F3F3F3"/>
            </a:solidFill>
            <a:prstDash val="solid"/>
            <a:round/>
            <a:headEnd type="oval" w="med" len="med"/>
            <a:tailEnd type="oval" w="med" len="med"/>
          </a:ln>
        </p:spPr>
      </p:cxnSp>
      <p:pic>
        <p:nvPicPr>
          <p:cNvPr id="5" name="Picture 4" descr="The Learning Gate | Tec de Monterrey"/>
          <p:cNvPicPr>
            <a:picLocks noChangeAspect="1" noChangeArrowheads="1"/>
          </p:cNvPicPr>
          <p:nvPr/>
        </p:nvPicPr>
        <p:blipFill>
          <a:blip r:embed="rId3">
            <a:lum bright="100000" contrast="100000"/>
          </a:blip>
          <a:srcRect/>
          <a:stretch>
            <a:fillRect/>
          </a:stretch>
        </p:blipFill>
        <p:spPr bwMode="auto">
          <a:xfrm>
            <a:off x="5506277" y="308115"/>
            <a:ext cx="3345621" cy="587367"/>
          </a:xfrm>
          <a:prstGeom prst="rect">
            <a:avLst/>
          </a:prstGeom>
          <a:noFill/>
        </p:spPr>
      </p:pic>
      <p:pic>
        <p:nvPicPr>
          <p:cNvPr id="24578" name="Picture 2" descr="Qué es un Modelo de Analítica de Datos? - Northware"/>
          <p:cNvPicPr>
            <a:picLocks noChangeAspect="1" noChangeArrowheads="1"/>
          </p:cNvPicPr>
          <p:nvPr/>
        </p:nvPicPr>
        <p:blipFill>
          <a:blip r:embed="rId4"/>
          <a:srcRect/>
          <a:stretch>
            <a:fillRect/>
          </a:stretch>
        </p:blipFill>
        <p:spPr bwMode="auto">
          <a:xfrm>
            <a:off x="288235" y="1749286"/>
            <a:ext cx="3965646" cy="1928191"/>
          </a:xfrm>
          <a:prstGeom prst="rect">
            <a:avLst/>
          </a:prstGeom>
          <a:noFill/>
        </p:spPr>
      </p:pic>
      <p:sp>
        <p:nvSpPr>
          <p:cNvPr id="8" name="Google Shape;135;p27"/>
          <p:cNvSpPr txBox="1">
            <a:spLocks noGrp="1"/>
          </p:cNvSpPr>
          <p:nvPr>
            <p:ph type="title"/>
          </p:nvPr>
        </p:nvSpPr>
        <p:spPr>
          <a:xfrm>
            <a:off x="4681549" y="1623442"/>
            <a:ext cx="3200181" cy="227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Bienvenida</a:t>
            </a:r>
            <a:endParaRPr dirty="0"/>
          </a:p>
        </p:txBody>
      </p:sp>
      <p:sp>
        <p:nvSpPr>
          <p:cNvPr id="9"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Seleccionar  la opción abrir el repositorio clonado</a:t>
            </a:r>
          </a:p>
          <a:p>
            <a:pPr algn="just"/>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Deben aparecer todos los archivos del repositorio clonado</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4098" name="Picture 2"/>
          <p:cNvPicPr>
            <a:picLocks noChangeAspect="1" noChangeArrowheads="1"/>
          </p:cNvPicPr>
          <p:nvPr/>
        </p:nvPicPr>
        <p:blipFill>
          <a:blip r:embed="rId4"/>
          <a:srcRect r="10786" b="51071"/>
          <a:stretch>
            <a:fillRect/>
          </a:stretch>
        </p:blipFill>
        <p:spPr bwMode="auto">
          <a:xfrm>
            <a:off x="205740" y="2107837"/>
            <a:ext cx="8662186" cy="2633980"/>
          </a:xfrm>
          <a:prstGeom prst="rect">
            <a:avLst/>
          </a:prstGeom>
          <a:noFill/>
          <a:ln w="9525">
            <a:noFill/>
            <a:miter lim="800000"/>
            <a:headEnd/>
            <a:tailEnd/>
          </a:ln>
          <a:effectLst/>
        </p:spPr>
      </p:pic>
      <p:sp>
        <p:nvSpPr>
          <p:cNvPr id="8"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3. Crear nuevo archivo de trabajo en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Jupyter</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Notebook</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Nombre del archivo: 3 Extracción de </a:t>
            </a:r>
            <a:r>
              <a:rPr lang="es-E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datos.ipynb</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5122" name="Picture 2"/>
          <p:cNvPicPr>
            <a:picLocks noChangeAspect="1" noChangeArrowheads="1"/>
          </p:cNvPicPr>
          <p:nvPr/>
        </p:nvPicPr>
        <p:blipFill>
          <a:blip r:embed="rId4"/>
          <a:srcRect b="48305"/>
          <a:stretch>
            <a:fillRect/>
          </a:stretch>
        </p:blipFill>
        <p:spPr bwMode="auto">
          <a:xfrm>
            <a:off x="-1" y="2070100"/>
            <a:ext cx="9147579" cy="2658654"/>
          </a:xfrm>
          <a:prstGeom prst="rect">
            <a:avLst/>
          </a:prstGeom>
          <a:noFill/>
          <a:ln w="9525">
            <a:noFill/>
            <a:miter lim="800000"/>
            <a:headEnd/>
            <a:tailEnd/>
          </a:ln>
          <a:effectLst/>
        </p:spPr>
      </p:pic>
      <p:cxnSp>
        <p:nvCxnSpPr>
          <p:cNvPr id="8" name="7 Conector recto de flecha"/>
          <p:cNvCxnSpPr/>
          <p:nvPr/>
        </p:nvCxnSpPr>
        <p:spPr>
          <a:xfrm rot="10800000">
            <a:off x="2070100" y="3251200"/>
            <a:ext cx="1790700" cy="6985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3. Crear nuevo archivo de trabajo en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Jupyter</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Notebook</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Verifica que en tu carpeta del proyecto ya se haya creado el archivo: 3 Extracción de </a:t>
            </a:r>
            <a:r>
              <a:rPr lang="es-E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datos.ipynb</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6146" name="Picture 2"/>
          <p:cNvPicPr>
            <a:picLocks noChangeAspect="1" noChangeArrowheads="1"/>
          </p:cNvPicPr>
          <p:nvPr/>
        </p:nvPicPr>
        <p:blipFill>
          <a:blip r:embed="rId4"/>
          <a:srcRect t="11111" r="16642" b="44905"/>
          <a:stretch>
            <a:fillRect/>
          </a:stretch>
        </p:blipFill>
        <p:spPr bwMode="auto">
          <a:xfrm>
            <a:off x="228600" y="2129391"/>
            <a:ext cx="8674100" cy="2573238"/>
          </a:xfrm>
          <a:prstGeom prst="rect">
            <a:avLst/>
          </a:prstGeom>
          <a:noFill/>
          <a:ln w="9525">
            <a:noFill/>
            <a:miter lim="800000"/>
            <a:headEnd/>
            <a:tailEnd/>
          </a:ln>
          <a:effectLst/>
        </p:spPr>
      </p:pic>
      <p:cxnSp>
        <p:nvCxnSpPr>
          <p:cNvPr id="8" name="7 Conector recto de flecha"/>
          <p:cNvCxnSpPr/>
          <p:nvPr/>
        </p:nvCxnSpPr>
        <p:spPr>
          <a:xfrm rot="10800000">
            <a:off x="2997200" y="3606800"/>
            <a:ext cx="1790700" cy="6985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4. Editar nuestro archivo </a:t>
            </a:r>
          </a:p>
          <a:p>
            <a:pPr algn="just"/>
            <a:r>
              <a:rPr lang="es-E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Despues</a:t>
            </a:r>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de editar el archivo, verificar que tenemos una tarea pendiente en </a:t>
            </a:r>
            <a:r>
              <a:rPr lang="es-E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Git</a:t>
            </a:r>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7170" name="Picture 2"/>
          <p:cNvPicPr>
            <a:picLocks noChangeAspect="1" noChangeArrowheads="1"/>
          </p:cNvPicPr>
          <p:nvPr/>
        </p:nvPicPr>
        <p:blipFill>
          <a:blip r:embed="rId4"/>
          <a:srcRect r="26687" b="56150"/>
          <a:stretch>
            <a:fillRect/>
          </a:stretch>
        </p:blipFill>
        <p:spPr bwMode="auto">
          <a:xfrm>
            <a:off x="658385" y="2106230"/>
            <a:ext cx="7876310" cy="2648650"/>
          </a:xfrm>
          <a:prstGeom prst="rect">
            <a:avLst/>
          </a:prstGeom>
          <a:noFill/>
          <a:ln w="9525">
            <a:noFill/>
            <a:miter lim="800000"/>
            <a:headEnd/>
            <a:tailEnd/>
          </a:ln>
          <a:effectLst/>
        </p:spPr>
      </p:pic>
      <p:cxnSp>
        <p:nvCxnSpPr>
          <p:cNvPr id="8" name="7 Conector recto de flecha"/>
          <p:cNvCxnSpPr/>
          <p:nvPr/>
        </p:nvCxnSpPr>
        <p:spPr>
          <a:xfrm rot="10800000">
            <a:off x="930171" y="3212289"/>
            <a:ext cx="1790700" cy="6985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5.  Realizo mi primer COMMIT</a:t>
            </a:r>
          </a:p>
          <a:p>
            <a:pPr algn="just"/>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Edito los comentarios para los cambios realizados,  oprimo </a:t>
            </a:r>
            <a:r>
              <a:rPr lang="es-E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Commit</a:t>
            </a:r>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y selecciono “si” en la ventana emergente.</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8194" name="Picture 2"/>
          <p:cNvPicPr>
            <a:picLocks noChangeAspect="1" noChangeArrowheads="1"/>
          </p:cNvPicPr>
          <p:nvPr/>
        </p:nvPicPr>
        <p:blipFill>
          <a:blip r:embed="rId4"/>
          <a:srcRect r="4821" b="52665"/>
          <a:stretch>
            <a:fillRect/>
          </a:stretch>
        </p:blipFill>
        <p:spPr bwMode="auto">
          <a:xfrm>
            <a:off x="497540" y="2448268"/>
            <a:ext cx="8202707" cy="2293549"/>
          </a:xfrm>
          <a:prstGeom prst="rect">
            <a:avLst/>
          </a:prstGeom>
          <a:noFill/>
          <a:ln w="9525">
            <a:noFill/>
            <a:miter lim="800000"/>
            <a:headEnd/>
            <a:tailEnd/>
          </a:ln>
          <a:effectLst/>
        </p:spPr>
      </p:pic>
      <p:cxnSp>
        <p:nvCxnSpPr>
          <p:cNvPr id="8" name="7 Conector recto de flecha"/>
          <p:cNvCxnSpPr/>
          <p:nvPr/>
        </p:nvCxnSpPr>
        <p:spPr>
          <a:xfrm rot="10800000">
            <a:off x="2324847" y="3122705"/>
            <a:ext cx="1790700" cy="6985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6.  Enviar los cambios realizados a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Git</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Hub</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con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Push</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De la sección </a:t>
            </a:r>
            <a:r>
              <a:rPr lang="es-E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Git</a:t>
            </a:r>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selecciono los tres punto y elijo </a:t>
            </a:r>
            <a:r>
              <a:rPr lang="es-E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push</a:t>
            </a:r>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9218" name="Picture 2"/>
          <p:cNvPicPr>
            <a:picLocks noChangeAspect="1" noChangeArrowheads="1"/>
          </p:cNvPicPr>
          <p:nvPr/>
        </p:nvPicPr>
        <p:blipFill>
          <a:blip r:embed="rId4"/>
          <a:srcRect r="4878" b="43578"/>
          <a:stretch>
            <a:fillRect/>
          </a:stretch>
        </p:blipFill>
        <p:spPr bwMode="auto">
          <a:xfrm>
            <a:off x="643091" y="2222081"/>
            <a:ext cx="7908322" cy="2637302"/>
          </a:xfrm>
          <a:prstGeom prst="rect">
            <a:avLst/>
          </a:prstGeom>
          <a:noFill/>
          <a:ln w="9525">
            <a:noFill/>
            <a:miter lim="800000"/>
            <a:headEnd/>
            <a:tailEnd/>
          </a:ln>
          <a:effectLst/>
        </p:spPr>
      </p:pic>
      <p:cxnSp>
        <p:nvCxnSpPr>
          <p:cNvPr id="8" name="7 Conector recto de flecha"/>
          <p:cNvCxnSpPr/>
          <p:nvPr/>
        </p:nvCxnSpPr>
        <p:spPr>
          <a:xfrm rot="10800000">
            <a:off x="2831742" y="3142583"/>
            <a:ext cx="1790700" cy="6985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7.  Verifica que el archivo se cargo correctamente en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GitHub</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3 Extracción de </a:t>
            </a:r>
            <a:r>
              <a:rPr lang="es-E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datos.ipynb</a:t>
            </a:r>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10242" name="Picture 2"/>
          <p:cNvPicPr>
            <a:picLocks noChangeAspect="1" noChangeArrowheads="1"/>
          </p:cNvPicPr>
          <p:nvPr/>
        </p:nvPicPr>
        <p:blipFill>
          <a:blip r:embed="rId4"/>
          <a:srcRect t="11454" r="12265" b="33705"/>
          <a:stretch>
            <a:fillRect/>
          </a:stretch>
        </p:blipFill>
        <p:spPr bwMode="auto">
          <a:xfrm>
            <a:off x="708387" y="2024742"/>
            <a:ext cx="7808597" cy="2744243"/>
          </a:xfrm>
          <a:prstGeom prst="rect">
            <a:avLst/>
          </a:prstGeom>
          <a:noFill/>
          <a:ln w="9525">
            <a:noFill/>
            <a:miter lim="800000"/>
            <a:headEnd/>
            <a:tailEnd/>
          </a:ln>
          <a:effectLst/>
        </p:spPr>
      </p:pic>
      <p:cxnSp>
        <p:nvCxnSpPr>
          <p:cNvPr id="8" name="7 Conector recto de flecha"/>
          <p:cNvCxnSpPr/>
          <p:nvPr/>
        </p:nvCxnSpPr>
        <p:spPr>
          <a:xfrm rot="10800000" flipV="1">
            <a:off x="2648862" y="3683726"/>
            <a:ext cx="2092956" cy="7874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8.  Modificar </a:t>
            </a:r>
            <a:r>
              <a:rPr lang="es-ES" sz="1600" b="1">
                <a:solidFill>
                  <a:schemeClr val="bg1">
                    <a:lumMod val="60000"/>
                    <a:lumOff val="40000"/>
                  </a:schemeClr>
                </a:solidFill>
                <a:latin typeface="Fira Sans Condensed Light" panose="020B0604020202020204" charset="0"/>
                <a:cs typeface="Times New Roman" panose="02020603050405020304" pitchFamily="18" charset="0"/>
              </a:rPr>
              <a:t>o crear archivo </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desde GitHub</a:t>
            </a:r>
          </a:p>
          <a:p>
            <a:pPr algn="just"/>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Archivo: </a:t>
            </a:r>
            <a:r>
              <a:rPr lang="es-E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MiClaseAnalítica</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11266" name="Picture 2"/>
          <p:cNvPicPr>
            <a:picLocks noChangeAspect="1" noChangeArrowheads="1"/>
          </p:cNvPicPr>
          <p:nvPr/>
        </p:nvPicPr>
        <p:blipFill>
          <a:blip r:embed="rId4"/>
          <a:srcRect t="25694" r="10181" b="19676"/>
          <a:stretch>
            <a:fillRect/>
          </a:stretch>
        </p:blipFill>
        <p:spPr bwMode="auto">
          <a:xfrm>
            <a:off x="573315" y="2037805"/>
            <a:ext cx="7897918" cy="2700746"/>
          </a:xfrm>
          <a:prstGeom prst="rect">
            <a:avLst/>
          </a:prstGeom>
          <a:noFill/>
          <a:ln w="9525">
            <a:noFill/>
            <a:miter lim="800000"/>
            <a:headEnd/>
            <a:tailEnd/>
          </a:ln>
          <a:effectLst/>
        </p:spPr>
      </p:pic>
      <p:cxnSp>
        <p:nvCxnSpPr>
          <p:cNvPr id="8" name="7 Conector recto de flecha"/>
          <p:cNvCxnSpPr/>
          <p:nvPr/>
        </p:nvCxnSpPr>
        <p:spPr>
          <a:xfrm rot="10800000" flipV="1">
            <a:off x="2191662" y="3618412"/>
            <a:ext cx="2092956" cy="7874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9.  Sincronizar en Visual Studio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Code</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Oprimir</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botón</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de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sincronizar</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y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verificar</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cambios</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12290" name="Picture 2"/>
          <p:cNvPicPr>
            <a:picLocks noChangeAspect="1" noChangeArrowheads="1"/>
          </p:cNvPicPr>
          <p:nvPr/>
        </p:nvPicPr>
        <p:blipFill>
          <a:blip r:embed="rId4"/>
          <a:srcRect t="49478" r="20175" b="6132"/>
          <a:stretch>
            <a:fillRect/>
          </a:stretch>
        </p:blipFill>
        <p:spPr bwMode="auto">
          <a:xfrm>
            <a:off x="332487" y="2116184"/>
            <a:ext cx="8471140" cy="2648494"/>
          </a:xfrm>
          <a:prstGeom prst="rect">
            <a:avLst/>
          </a:prstGeom>
          <a:noFill/>
          <a:ln w="9525">
            <a:noFill/>
            <a:miter lim="800000"/>
            <a:headEnd/>
            <a:tailEnd/>
          </a:ln>
          <a:effectLst/>
        </p:spPr>
      </p:pic>
      <p:cxnSp>
        <p:nvCxnSpPr>
          <p:cNvPr id="8" name="7 Conector recto de flecha"/>
          <p:cNvCxnSpPr/>
          <p:nvPr/>
        </p:nvCxnSpPr>
        <p:spPr>
          <a:xfrm rot="10800000" flipV="1">
            <a:off x="858512" y="3834571"/>
            <a:ext cx="2092956" cy="7874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10.  Repetir ciclo varias veces para confirmar el sincronizado</a:t>
            </a:r>
          </a:p>
        </p:txBody>
      </p:sp>
      <p:pic>
        <p:nvPicPr>
          <p:cNvPr id="13314" name="Picture 2"/>
          <p:cNvPicPr>
            <a:picLocks noChangeAspect="1" noChangeArrowheads="1"/>
          </p:cNvPicPr>
          <p:nvPr/>
        </p:nvPicPr>
        <p:blipFill>
          <a:blip r:embed="rId4"/>
          <a:srcRect t="27143" r="17072" b="17355"/>
          <a:stretch>
            <a:fillRect/>
          </a:stretch>
        </p:blipFill>
        <p:spPr bwMode="auto">
          <a:xfrm>
            <a:off x="794110" y="1933303"/>
            <a:ext cx="7324924" cy="2756263"/>
          </a:xfrm>
          <a:prstGeom prst="rect">
            <a:avLst/>
          </a:prstGeom>
          <a:noFill/>
          <a:ln w="9525">
            <a:noFill/>
            <a:miter lim="800000"/>
            <a:headEnd/>
            <a:tailEnd/>
          </a:ln>
          <a:effectLst/>
        </p:spPr>
      </p:pic>
      <p:cxnSp>
        <p:nvCxnSpPr>
          <p:cNvPr id="8" name="7 Conector recto de flecha"/>
          <p:cNvCxnSpPr/>
          <p:nvPr/>
        </p:nvCxnSpPr>
        <p:spPr>
          <a:xfrm rot="10800000" flipV="1">
            <a:off x="6384100" y="1940457"/>
            <a:ext cx="2092956" cy="7874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cxnSp>
        <p:nvCxnSpPr>
          <p:cNvPr id="137" name="Google Shape;137;p27"/>
          <p:cNvCxnSpPr/>
          <p:nvPr/>
        </p:nvCxnSpPr>
        <p:spPr>
          <a:xfrm>
            <a:off x="4594711" y="2465172"/>
            <a:ext cx="0" cy="630600"/>
          </a:xfrm>
          <a:prstGeom prst="straightConnector1">
            <a:avLst/>
          </a:prstGeom>
          <a:noFill/>
          <a:ln w="19050" cap="flat" cmpd="sng">
            <a:solidFill>
              <a:srgbClr val="F3F3F3"/>
            </a:solidFill>
            <a:prstDash val="solid"/>
            <a:round/>
            <a:headEnd type="oval" w="med" len="med"/>
            <a:tailEnd type="oval" w="med" len="med"/>
          </a:ln>
        </p:spPr>
      </p:cxnSp>
      <p:pic>
        <p:nvPicPr>
          <p:cNvPr id="5" name="Picture 4" descr="The Learning Gate | Tec de Monterrey"/>
          <p:cNvPicPr>
            <a:picLocks noChangeAspect="1" noChangeArrowheads="1"/>
          </p:cNvPicPr>
          <p:nvPr/>
        </p:nvPicPr>
        <p:blipFill>
          <a:blip r:embed="rId3">
            <a:lum bright="100000" contrast="100000"/>
          </a:blip>
          <a:srcRect/>
          <a:stretch>
            <a:fillRect/>
          </a:stretch>
        </p:blipFill>
        <p:spPr bwMode="auto">
          <a:xfrm>
            <a:off x="5506277" y="308115"/>
            <a:ext cx="3345621" cy="587367"/>
          </a:xfrm>
          <a:prstGeom prst="rect">
            <a:avLst/>
          </a:prstGeom>
          <a:noFill/>
        </p:spPr>
      </p:pic>
      <p:sp>
        <p:nvSpPr>
          <p:cNvPr id="7" name="Google Shape;136;p27"/>
          <p:cNvSpPr txBox="1">
            <a:spLocks noGrp="1"/>
          </p:cNvSpPr>
          <p:nvPr>
            <p:ph type="subTitle" idx="1"/>
          </p:nvPr>
        </p:nvSpPr>
        <p:spPr>
          <a:xfrm>
            <a:off x="4333462" y="1921615"/>
            <a:ext cx="3737113" cy="2274300"/>
          </a:xfrm>
          <a:prstGeom prst="rect">
            <a:avLst/>
          </a:prstGeom>
        </p:spPr>
        <p:txBody>
          <a:bodyPr spcFirstLastPara="1" wrap="square" lIns="91425" tIns="91425" rIns="91425" bIns="91425" anchor="ctr" anchorCtr="0">
            <a:noAutofit/>
          </a:bodyPr>
          <a:lstStyle/>
          <a:p>
            <a:pPr algn="l"/>
            <a:r>
              <a:rPr lang="es-ES" dirty="0"/>
              <a:t>     </a:t>
            </a:r>
          </a:p>
          <a:p>
            <a:pPr algn="l"/>
            <a:r>
              <a:rPr lang="es-ES" dirty="0"/>
              <a:t>     </a:t>
            </a:r>
            <a:r>
              <a:rPr lang="es-ES" b="1" dirty="0"/>
              <a:t>“Los datos se están convirtiendo en la nueva materia prima de los negocios.”   </a:t>
            </a:r>
          </a:p>
          <a:p>
            <a:pPr algn="l"/>
            <a:r>
              <a:rPr lang="es-ES" dirty="0"/>
              <a:t>       </a:t>
            </a:r>
          </a:p>
          <a:p>
            <a:pPr algn="l"/>
            <a:r>
              <a:rPr lang="es-ES" dirty="0"/>
              <a:t>                                               –Craig </a:t>
            </a:r>
            <a:r>
              <a:rPr lang="es-ES" dirty="0" err="1"/>
              <a:t>Mundie</a:t>
            </a:r>
            <a:endParaRPr lang="es-ES" dirty="0"/>
          </a:p>
          <a:p>
            <a:pPr algn="l"/>
            <a:br>
              <a:rPr lang="es-ES" dirty="0"/>
            </a:br>
            <a:endParaRPr dirty="0"/>
          </a:p>
        </p:txBody>
      </p:sp>
      <p:pic>
        <p:nvPicPr>
          <p:cNvPr id="26626" name="Picture 2" descr="Reconocer los diferentes tipos de datos, indispensable en la era del Big  Data"/>
          <p:cNvPicPr>
            <a:picLocks noChangeAspect="1" noChangeArrowheads="1"/>
          </p:cNvPicPr>
          <p:nvPr/>
        </p:nvPicPr>
        <p:blipFill>
          <a:blip r:embed="rId4"/>
          <a:srcRect/>
          <a:stretch>
            <a:fillRect/>
          </a:stretch>
        </p:blipFill>
        <p:spPr bwMode="auto">
          <a:xfrm>
            <a:off x="433872" y="1396958"/>
            <a:ext cx="3805398" cy="2757599"/>
          </a:xfrm>
          <a:prstGeom prst="rect">
            <a:avLst/>
          </a:prstGeom>
          <a:noFill/>
        </p:spPr>
      </p:pic>
      <p:sp>
        <p:nvSpPr>
          <p:cNvPr id="8"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984078"/>
            <a:ext cx="702811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¿Como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Eliminar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un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repositorio</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en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Hub?</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256325"/>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531488"/>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Ingresar al repositorio que se desea eliminar</a:t>
            </a:r>
          </a:p>
        </p:txBody>
      </p: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1026" name="Picture 2"/>
          <p:cNvPicPr>
            <a:picLocks noChangeAspect="1" noChangeArrowheads="1"/>
          </p:cNvPicPr>
          <p:nvPr/>
        </p:nvPicPr>
        <p:blipFill>
          <a:blip r:embed="rId4"/>
          <a:srcRect t="3781" r="-424" b="15789"/>
          <a:stretch>
            <a:fillRect/>
          </a:stretch>
        </p:blipFill>
        <p:spPr bwMode="auto">
          <a:xfrm>
            <a:off x="1375377" y="1981200"/>
            <a:ext cx="6155071" cy="2771554"/>
          </a:xfrm>
          <a:prstGeom prst="rect">
            <a:avLst/>
          </a:prstGeom>
          <a:noFill/>
          <a:ln w="9525">
            <a:noFill/>
            <a:miter lim="800000"/>
            <a:headEnd/>
            <a:tailEnd/>
          </a:ln>
          <a:effectLst/>
        </p:spPr>
      </p:pic>
      <p:cxnSp>
        <p:nvCxnSpPr>
          <p:cNvPr id="8" name="7 Conector recto de flecha"/>
          <p:cNvCxnSpPr/>
          <p:nvPr/>
        </p:nvCxnSpPr>
        <p:spPr>
          <a:xfrm rot="10800000">
            <a:off x="2303856" y="2687467"/>
            <a:ext cx="3227732" cy="858048"/>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984078"/>
            <a:ext cx="702811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¿Como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Eliminar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un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repositorio</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en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Hub?</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256325"/>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531488"/>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Ingresar a la opción de ajuste</a:t>
            </a:r>
          </a:p>
        </p:txBody>
      </p: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050" name="Picture 2"/>
          <p:cNvPicPr>
            <a:picLocks noChangeAspect="1" noChangeArrowheads="1"/>
          </p:cNvPicPr>
          <p:nvPr/>
        </p:nvPicPr>
        <p:blipFill>
          <a:blip r:embed="rId4"/>
          <a:srcRect t="4427" r="878" b="29147"/>
          <a:stretch>
            <a:fillRect/>
          </a:stretch>
        </p:blipFill>
        <p:spPr bwMode="auto">
          <a:xfrm>
            <a:off x="952500" y="1981200"/>
            <a:ext cx="7280824" cy="2743200"/>
          </a:xfrm>
          <a:prstGeom prst="rect">
            <a:avLst/>
          </a:prstGeom>
          <a:noFill/>
          <a:ln w="9525">
            <a:noFill/>
            <a:miter lim="800000"/>
            <a:headEnd/>
            <a:tailEnd/>
          </a:ln>
          <a:effectLst/>
        </p:spPr>
      </p:pic>
      <p:cxnSp>
        <p:nvCxnSpPr>
          <p:cNvPr id="8" name="7 Conector recto de flecha"/>
          <p:cNvCxnSpPr/>
          <p:nvPr/>
        </p:nvCxnSpPr>
        <p:spPr>
          <a:xfrm rot="10800000">
            <a:off x="4647006" y="3106568"/>
            <a:ext cx="1696644" cy="836783"/>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984078"/>
            <a:ext cx="702811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¿Como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Eliminar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un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repositorio</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en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Hub?</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256325"/>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531488"/>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3.  En la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Danger</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Zone</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seleccionar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Delete</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this</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repository</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t>
            </a:r>
          </a:p>
        </p:txBody>
      </p: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3075" name="Picture 3"/>
          <p:cNvPicPr>
            <a:picLocks noChangeAspect="1" noChangeArrowheads="1"/>
          </p:cNvPicPr>
          <p:nvPr/>
        </p:nvPicPr>
        <p:blipFill>
          <a:blip r:embed="rId4"/>
          <a:srcRect t="3906" r="1830" b="23177"/>
          <a:stretch>
            <a:fillRect/>
          </a:stretch>
        </p:blipFill>
        <p:spPr bwMode="auto">
          <a:xfrm>
            <a:off x="1419225" y="2000250"/>
            <a:ext cx="6477749" cy="2705100"/>
          </a:xfrm>
          <a:prstGeom prst="rect">
            <a:avLst/>
          </a:prstGeom>
          <a:noFill/>
          <a:ln w="9525">
            <a:noFill/>
            <a:miter lim="800000"/>
            <a:headEnd/>
            <a:tailEnd/>
          </a:ln>
          <a:effectLst/>
        </p:spPr>
      </p:pic>
      <p:cxnSp>
        <p:nvCxnSpPr>
          <p:cNvPr id="8" name="7 Conector recto de flecha"/>
          <p:cNvCxnSpPr/>
          <p:nvPr/>
        </p:nvCxnSpPr>
        <p:spPr>
          <a:xfrm>
            <a:off x="4495800" y="3714750"/>
            <a:ext cx="1522806" cy="706269"/>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984078"/>
            <a:ext cx="702811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¿Como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Eliminar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un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repositorio</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en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Hub?</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256325"/>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531488"/>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4.  Redacta el texto  solicitado para confirmar e ingresa tu contraseña </a:t>
            </a:r>
          </a:p>
        </p:txBody>
      </p: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4098" name="Picture 2"/>
          <p:cNvPicPr>
            <a:picLocks noChangeAspect="1" noChangeArrowheads="1"/>
          </p:cNvPicPr>
          <p:nvPr/>
        </p:nvPicPr>
        <p:blipFill>
          <a:blip r:embed="rId4"/>
          <a:srcRect t="9735" b="29688"/>
          <a:stretch>
            <a:fillRect/>
          </a:stretch>
        </p:blipFill>
        <p:spPr bwMode="auto">
          <a:xfrm>
            <a:off x="571499" y="2019300"/>
            <a:ext cx="7886701" cy="2686050"/>
          </a:xfrm>
          <a:prstGeom prst="rect">
            <a:avLst/>
          </a:prstGeom>
          <a:noFill/>
          <a:ln w="9525">
            <a:noFill/>
            <a:miter lim="800000"/>
            <a:headEnd/>
            <a:tailEnd/>
          </a:ln>
          <a:effectLst/>
        </p:spPr>
      </p:pic>
      <p:cxnSp>
        <p:nvCxnSpPr>
          <p:cNvPr id="8" name="7 Conector recto de flecha"/>
          <p:cNvCxnSpPr/>
          <p:nvPr/>
        </p:nvCxnSpPr>
        <p:spPr>
          <a:xfrm>
            <a:off x="1714500" y="3238500"/>
            <a:ext cx="1522806" cy="706269"/>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984078"/>
            <a:ext cx="87654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¿Como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visualizar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el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historial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de COMMITS en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Hub?</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256325"/>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531488"/>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Ingresar al repositorio que se desea visualizar</a:t>
            </a:r>
          </a:p>
        </p:txBody>
      </p: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1026" name="Picture 2"/>
          <p:cNvPicPr>
            <a:picLocks noChangeAspect="1" noChangeArrowheads="1"/>
          </p:cNvPicPr>
          <p:nvPr/>
        </p:nvPicPr>
        <p:blipFill>
          <a:blip r:embed="rId4"/>
          <a:srcRect t="3781" r="-424" b="15789"/>
          <a:stretch>
            <a:fillRect/>
          </a:stretch>
        </p:blipFill>
        <p:spPr bwMode="auto">
          <a:xfrm>
            <a:off x="1375377" y="1981200"/>
            <a:ext cx="6155071" cy="2771554"/>
          </a:xfrm>
          <a:prstGeom prst="rect">
            <a:avLst/>
          </a:prstGeom>
          <a:noFill/>
          <a:ln w="9525">
            <a:noFill/>
            <a:miter lim="800000"/>
            <a:headEnd/>
            <a:tailEnd/>
          </a:ln>
          <a:effectLst/>
        </p:spPr>
      </p:pic>
      <p:cxnSp>
        <p:nvCxnSpPr>
          <p:cNvPr id="8" name="7 Conector recto de flecha"/>
          <p:cNvCxnSpPr/>
          <p:nvPr/>
        </p:nvCxnSpPr>
        <p:spPr>
          <a:xfrm rot="10800000">
            <a:off x="2303856" y="2687467"/>
            <a:ext cx="3227732" cy="858048"/>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984078"/>
            <a:ext cx="87654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¿Como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visualizar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el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historial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de COMMITS en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Hub?</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256325"/>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531488"/>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Ingresar al icono de cantidad de COMMITS</a:t>
            </a:r>
          </a:p>
        </p:txBody>
      </p: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 name="Picture 2"/>
          <p:cNvPicPr>
            <a:picLocks noChangeAspect="1" noChangeArrowheads="1"/>
          </p:cNvPicPr>
          <p:nvPr/>
        </p:nvPicPr>
        <p:blipFill>
          <a:blip r:embed="rId4"/>
          <a:srcRect t="4427" r="2928" b="19271"/>
          <a:stretch>
            <a:fillRect/>
          </a:stretch>
        </p:blipFill>
        <p:spPr bwMode="auto">
          <a:xfrm>
            <a:off x="1276350" y="1981200"/>
            <a:ext cx="6229350" cy="2752940"/>
          </a:xfrm>
          <a:prstGeom prst="rect">
            <a:avLst/>
          </a:prstGeom>
          <a:noFill/>
          <a:ln w="9525">
            <a:noFill/>
            <a:miter lim="800000"/>
            <a:headEnd/>
            <a:tailEnd/>
          </a:ln>
          <a:effectLst/>
        </p:spPr>
      </p:pic>
      <p:cxnSp>
        <p:nvCxnSpPr>
          <p:cNvPr id="8" name="7 Conector recto de flecha"/>
          <p:cNvCxnSpPr/>
          <p:nvPr/>
        </p:nvCxnSpPr>
        <p:spPr>
          <a:xfrm rot="10800000">
            <a:off x="5656656" y="3506618"/>
            <a:ext cx="2344344" cy="1008233"/>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lvl="0"/>
            <a:r>
              <a:rPr lang="en" sz="4000" dirty="0"/>
              <a:t>CLASE ACTUAL</a:t>
            </a:r>
            <a:endParaRPr sz="4000" dirty="0"/>
          </a:p>
        </p:txBody>
      </p:sp>
      <p:sp>
        <p:nvSpPr>
          <p:cNvPr id="175" name="Google Shape;175;p30"/>
          <p:cNvSpPr txBox="1">
            <a:spLocks noGrp="1"/>
          </p:cNvSpPr>
          <p:nvPr>
            <p:ph type="subTitle" idx="1"/>
          </p:nvPr>
        </p:nvSpPr>
        <p:spPr>
          <a:xfrm>
            <a:off x="4917750" y="3290550"/>
            <a:ext cx="3175216" cy="881100"/>
          </a:xfrm>
          <a:prstGeom prst="rect">
            <a:avLst/>
          </a:prstGeom>
        </p:spPr>
        <p:txBody>
          <a:bodyPr spcFirstLastPara="1" wrap="square" lIns="91425" tIns="91425" rIns="91425" bIns="91425" anchor="t" anchorCtr="0">
            <a:noAutofit/>
          </a:bodyPr>
          <a:lstStyle/>
          <a:p>
            <a:pPr marL="146050" lvl="0" indent="0">
              <a:buSzPts val="1300"/>
            </a:pPr>
            <a:r>
              <a:rPr lang="es-ES" dirty="0"/>
              <a:t> -Entendimiento de los datos</a:t>
            </a:r>
          </a:p>
          <a:p>
            <a:pPr marL="146050" lvl="0" indent="0">
              <a:buSzPts val="1300"/>
            </a:pPr>
            <a:r>
              <a:rPr lang="es-ES" dirty="0"/>
              <a:t> -Extracción de datos</a:t>
            </a:r>
            <a:endParaRPr dirty="0"/>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pic>
        <p:nvPicPr>
          <p:cNvPr id="6"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7"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PhD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16485369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1960178" y="452645"/>
            <a:ext cx="4897589"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METODOLOGÍA CRISP DM</a:t>
            </a:r>
            <a:endParaRPr dirty="0"/>
          </a:p>
        </p:txBody>
      </p:sp>
      <p:pic>
        <p:nvPicPr>
          <p:cNvPr id="6"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cxnSp>
        <p:nvCxnSpPr>
          <p:cNvPr id="8" name="Google Shape;137;p27"/>
          <p:cNvCxnSpPr/>
          <p:nvPr/>
        </p:nvCxnSpPr>
        <p:spPr>
          <a:xfrm>
            <a:off x="1972511" y="435546"/>
            <a:ext cx="0" cy="630600"/>
          </a:xfrm>
          <a:prstGeom prst="straightConnector1">
            <a:avLst/>
          </a:prstGeom>
          <a:noFill/>
          <a:ln w="19050" cap="flat" cmpd="sng">
            <a:solidFill>
              <a:srgbClr val="F3F3F3"/>
            </a:solidFill>
            <a:prstDash val="solid"/>
            <a:round/>
            <a:headEnd type="oval" w="med" len="med"/>
            <a:tailEnd type="oval" w="med" len="med"/>
          </a:ln>
        </p:spPr>
      </p:cxnSp>
      <p:pic>
        <p:nvPicPr>
          <p:cNvPr id="36866" name="Picture 2" descr="Carrera de Desarrollo de Software en ISIL - Cuotas desde S/ 540"/>
          <p:cNvPicPr>
            <a:picLocks noChangeAspect="1" noChangeArrowheads="1"/>
          </p:cNvPicPr>
          <p:nvPr/>
        </p:nvPicPr>
        <p:blipFill>
          <a:blip r:embed="rId4"/>
          <a:srcRect/>
          <a:stretch>
            <a:fillRect/>
          </a:stretch>
        </p:blipFill>
        <p:spPr bwMode="auto">
          <a:xfrm>
            <a:off x="174871" y="280386"/>
            <a:ext cx="1608094" cy="904553"/>
          </a:xfrm>
          <a:prstGeom prst="rect">
            <a:avLst/>
          </a:prstGeom>
          <a:noFill/>
        </p:spPr>
      </p:pic>
      <p:sp>
        <p:nvSpPr>
          <p:cNvPr id="7" name="Google Shape;136;p27"/>
          <p:cNvSpPr txBox="1">
            <a:spLocks/>
          </p:cNvSpPr>
          <p:nvPr/>
        </p:nvSpPr>
        <p:spPr>
          <a:xfrm>
            <a:off x="283779" y="4993122"/>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1028" name="Picture 4">
            <a:extLst>
              <a:ext uri="{FF2B5EF4-FFF2-40B4-BE49-F238E27FC236}">
                <a16:creationId xmlns:a16="http://schemas.microsoft.com/office/drawing/2014/main" id="{C6907A6B-5948-3048-4E59-27D9DD901F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316639"/>
            <a:ext cx="9144000" cy="3546475"/>
          </a:xfrm>
          <a:prstGeom prst="rect">
            <a:avLst/>
          </a:prstGeom>
          <a:solidFill>
            <a:schemeClr val="bg1">
              <a:lumMod val="40000"/>
              <a:lumOff val="60000"/>
            </a:schemeClr>
          </a:solidFill>
        </p:spPr>
      </p:pic>
    </p:spTree>
    <p:extLst>
      <p:ext uri="{BB962C8B-B14F-4D97-AF65-F5344CB8AC3E}">
        <p14:creationId xmlns:p14="http://schemas.microsoft.com/office/powerpoint/2010/main" val="31377348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A5202E27-2E54-C558-54B3-A951604F7184}"/>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id="{3B5D5A76-C02A-8FF6-DBAE-F857AE1B924C}"/>
              </a:ext>
            </a:extLst>
          </p:cNvPr>
          <p:cNvSpPr txBox="1">
            <a:spLocks/>
          </p:cNvSpPr>
          <p:nvPr/>
        </p:nvSpPr>
        <p:spPr>
          <a:xfrm>
            <a:off x="353155" y="304668"/>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Entendimiento del negocio y</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s-ES" sz="3000" b="1" dirty="0">
                <a:solidFill>
                  <a:srgbClr val="F3F3F3"/>
                </a:solidFill>
                <a:latin typeface="Rajdhani"/>
                <a:ea typeface="Rajdhani"/>
                <a:cs typeface="Rajdhani"/>
                <a:sym typeface="Rajdhani"/>
              </a:rPr>
              <a:t>Entendimiento de</a:t>
            </a: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 los datos</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Airbnb</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6894E290-CB16-D44C-992F-F431E0EAD354}"/>
              </a:ext>
            </a:extLst>
          </p:cNvPr>
          <p:cNvCxnSpPr>
            <a:cxnSpLocks/>
          </p:cNvCxnSpPr>
          <p:nvPr/>
        </p:nvCxnSpPr>
        <p:spPr>
          <a:xfrm>
            <a:off x="373702" y="457200"/>
            <a:ext cx="0" cy="1113692"/>
          </a:xfrm>
          <a:prstGeom prst="straightConnector1">
            <a:avLst/>
          </a:prstGeom>
          <a:noFill/>
          <a:ln w="19050" cap="flat" cmpd="sng">
            <a:solidFill>
              <a:srgbClr val="F3F3F3"/>
            </a:solidFill>
            <a:prstDash val="solid"/>
            <a:round/>
            <a:headEnd type="oval" w="med" len="med"/>
            <a:tailEnd type="oval" w="med" len="med"/>
          </a:ln>
        </p:spPr>
      </p:cxnSp>
      <p:sp>
        <p:nvSpPr>
          <p:cNvPr id="8" name="Google Shape;1603;p42">
            <a:extLst>
              <a:ext uri="{FF2B5EF4-FFF2-40B4-BE49-F238E27FC236}">
                <a16:creationId xmlns:a16="http://schemas.microsoft.com/office/drawing/2014/main" id="{BE7B670D-E120-A1D6-6BEA-542B36916765}"/>
              </a:ext>
            </a:extLst>
          </p:cNvPr>
          <p:cNvSpPr txBox="1"/>
          <p:nvPr/>
        </p:nvSpPr>
        <p:spPr>
          <a:xfrm>
            <a:off x="127516" y="1597969"/>
            <a:ext cx="2712067" cy="77604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¿Qué es Airbnb?</a:t>
            </a:r>
          </a:p>
          <a:p>
            <a:pPr algn="just"/>
            <a:r>
              <a:rPr lang="es-ES" sz="1600" dirty="0">
                <a:solidFill>
                  <a:schemeClr val="accent4"/>
                </a:solidFill>
                <a:latin typeface="Fira Sans Condensed Light" panose="020B0604020202020204" charset="0"/>
                <a:cs typeface="Times New Roman" panose="02020603050405020304" pitchFamily="18" charset="0"/>
              </a:rPr>
              <a:t>Airbnb comenzó en 2008, cuando dos diseñadores que tenían espacio libre en casa recibieron a tres viajeros que buscaban un lugar donde hospedarse. En la actualidad, millones de anfitriones y huéspedes han creado cuentas gratuitas en Airbnb para disfrutar su visión compartida del mundo.</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1026" name="Picture 2" descr="Ventajas y desventajas de Airbnb - Entorno Turístico">
            <a:extLst>
              <a:ext uri="{FF2B5EF4-FFF2-40B4-BE49-F238E27FC236}">
                <a16:creationId xmlns:a16="http://schemas.microsoft.com/office/drawing/2014/main" id="{4CC6346A-DD6E-9913-E540-05C8EFE559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3374" y="1650023"/>
            <a:ext cx="6210626" cy="34934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The Learning Gate | Tec de Monterrey">
            <a:extLst>
              <a:ext uri="{FF2B5EF4-FFF2-40B4-BE49-F238E27FC236}">
                <a16:creationId xmlns:a16="http://schemas.microsoft.com/office/drawing/2014/main" id="{FA9E8A50-99FC-67C4-3282-E00722ADA82A}"/>
              </a:ext>
            </a:extLst>
          </p:cNvPr>
          <p:cNvPicPr>
            <a:picLocks noChangeAspect="1" noChangeArrowheads="1"/>
          </p:cNvPicPr>
          <p:nvPr/>
        </p:nvPicPr>
        <p:blipFill>
          <a:blip r:embed="rId4">
            <a:lum bright="100000" contrast="100000"/>
          </a:blip>
          <a:srcRect/>
          <a:stretch>
            <a:fillRect/>
          </a:stretch>
        </p:blipFill>
        <p:spPr bwMode="auto">
          <a:xfrm>
            <a:off x="6033052" y="308116"/>
            <a:ext cx="2818846" cy="494885"/>
          </a:xfrm>
          <a:prstGeom prst="rect">
            <a:avLst/>
          </a:prstGeom>
          <a:noFill/>
        </p:spPr>
      </p:pic>
    </p:spTree>
    <p:extLst>
      <p:ext uri="{BB962C8B-B14F-4D97-AF65-F5344CB8AC3E}">
        <p14:creationId xmlns:p14="http://schemas.microsoft.com/office/powerpoint/2010/main" val="32949570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C6E2AE3D-CF01-5942-63EA-802C5F548390}"/>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id="{40222CBB-78F9-A426-4B2A-89D607F63FF0}"/>
              </a:ext>
            </a:extLst>
          </p:cNvPr>
          <p:cNvSpPr txBox="1">
            <a:spLocks/>
          </p:cNvSpPr>
          <p:nvPr/>
        </p:nvSpPr>
        <p:spPr>
          <a:xfrm>
            <a:off x="373702" y="396090"/>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Entendimiento del negocio y</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s-ES" sz="3000" b="1" dirty="0">
                <a:solidFill>
                  <a:srgbClr val="F3F3F3"/>
                </a:solidFill>
                <a:latin typeface="Rajdhani"/>
                <a:ea typeface="Rajdhani"/>
                <a:cs typeface="Rajdhani"/>
                <a:sym typeface="Rajdhani"/>
              </a:rPr>
              <a:t>Entendimiento de</a:t>
            </a: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 los datos</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Airbnb</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82E383FB-61AA-34BF-5021-15EFEB72E743}"/>
              </a:ext>
            </a:extLst>
          </p:cNvPr>
          <p:cNvCxnSpPr>
            <a:cxnSpLocks/>
          </p:cNvCxnSpPr>
          <p:nvPr/>
        </p:nvCxnSpPr>
        <p:spPr>
          <a:xfrm>
            <a:off x="373703" y="591018"/>
            <a:ext cx="0" cy="1093885"/>
          </a:xfrm>
          <a:prstGeom prst="straightConnector1">
            <a:avLst/>
          </a:prstGeom>
          <a:noFill/>
          <a:ln w="19050" cap="flat" cmpd="sng">
            <a:solidFill>
              <a:srgbClr val="F3F3F3"/>
            </a:solidFill>
            <a:prstDash val="solid"/>
            <a:round/>
            <a:headEnd type="oval" w="med" len="med"/>
            <a:tailEnd type="oval" w="med" len="med"/>
          </a:ln>
        </p:spPr>
      </p:cxnSp>
      <p:sp>
        <p:nvSpPr>
          <p:cNvPr id="8" name="Google Shape;1603;p42">
            <a:extLst>
              <a:ext uri="{FF2B5EF4-FFF2-40B4-BE49-F238E27FC236}">
                <a16:creationId xmlns:a16="http://schemas.microsoft.com/office/drawing/2014/main" id="{39A05BE7-B27C-571F-B1B6-591093AF933F}"/>
              </a:ext>
            </a:extLst>
          </p:cNvPr>
          <p:cNvSpPr txBox="1"/>
          <p:nvPr/>
        </p:nvSpPr>
        <p:spPr>
          <a:xfrm>
            <a:off x="150222" y="1747657"/>
            <a:ext cx="4750017" cy="77604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¿Qué es Airbnb?</a:t>
            </a:r>
          </a:p>
          <a:p>
            <a:pPr algn="just"/>
            <a:r>
              <a:rPr lang="es-ES" sz="1600" b="1" dirty="0">
                <a:solidFill>
                  <a:schemeClr val="accent4"/>
                </a:solidFill>
                <a:latin typeface="Fira Sans Condensed Light" panose="020B0604020202020204" charset="0"/>
                <a:cs typeface="Times New Roman" panose="02020603050405020304" pitchFamily="18" charset="0"/>
              </a:rPr>
              <a:t>Airbnb</a:t>
            </a:r>
            <a:r>
              <a:rPr lang="es-ES" sz="1600" dirty="0">
                <a:solidFill>
                  <a:schemeClr val="accent4"/>
                </a:solidFill>
                <a:latin typeface="Fira Sans Condensed Light" panose="020B0604020202020204" charset="0"/>
                <a:cs typeface="Times New Roman" panose="02020603050405020304" pitchFamily="18" charset="0"/>
              </a:rPr>
              <a:t> es una compañía que ofrece una plataforma digital dedicada a la oferta de alojamientos a particulares y turísticos (</a:t>
            </a:r>
            <a:r>
              <a:rPr lang="es-ES" sz="1600" b="1" dirty="0">
                <a:solidFill>
                  <a:schemeClr val="accent4"/>
                </a:solidFill>
                <a:latin typeface="Fira Sans Condensed Light" panose="020B0604020202020204" charset="0"/>
                <a:cs typeface="Times New Roman" panose="02020603050405020304" pitchFamily="18" charset="0"/>
              </a:rPr>
              <a:t>alquiler vacacional) </a:t>
            </a:r>
            <a:r>
              <a:rPr lang="es-ES" sz="1600" dirty="0">
                <a:solidFill>
                  <a:schemeClr val="accent4"/>
                </a:solidFill>
                <a:latin typeface="Fira Sans Condensed Light" panose="020B0604020202020204" charset="0"/>
                <a:cs typeface="Times New Roman" panose="02020603050405020304" pitchFamily="18" charset="0"/>
              </a:rPr>
              <a:t>mediante la cual los anfitriones pueden publicitar y contratar el arriendo de sus propiedades con sus huéspedes; anfitriones y huéspedes pueden valorarse mutuamente, como referencia para futuros usuarios. El nombre es un acrónimo de </a:t>
            </a:r>
            <a:r>
              <a:rPr lang="es-ES" sz="1600" dirty="0" err="1">
                <a:solidFill>
                  <a:schemeClr val="accent4"/>
                </a:solidFill>
                <a:latin typeface="Fira Sans Condensed Light" panose="020B0604020202020204" charset="0"/>
                <a:cs typeface="Times New Roman" panose="02020603050405020304" pitchFamily="18" charset="0"/>
              </a:rPr>
              <a:t>airbed</a:t>
            </a:r>
            <a:r>
              <a:rPr lang="es-ES" sz="1600" dirty="0">
                <a:solidFill>
                  <a:schemeClr val="accent4"/>
                </a:solidFill>
                <a:latin typeface="Fira Sans Condensed Light" panose="020B0604020202020204" charset="0"/>
                <a:cs typeface="Times New Roman" panose="02020603050405020304" pitchFamily="18" charset="0"/>
              </a:rPr>
              <a:t> and </a:t>
            </a:r>
            <a:r>
              <a:rPr lang="es-ES" sz="1600" dirty="0" err="1">
                <a:solidFill>
                  <a:schemeClr val="accent4"/>
                </a:solidFill>
                <a:latin typeface="Fira Sans Condensed Light" panose="020B0604020202020204" charset="0"/>
                <a:cs typeface="Times New Roman" panose="02020603050405020304" pitchFamily="18" charset="0"/>
              </a:rPr>
              <a:t>breakfast</a:t>
            </a:r>
            <a:r>
              <a:rPr lang="es-ES" sz="1600" dirty="0">
                <a:solidFill>
                  <a:schemeClr val="accent4"/>
                </a:solidFill>
                <a:latin typeface="Fira Sans Condensed Light" panose="020B0604020202020204" charset="0"/>
                <a:cs typeface="Times New Roman" panose="02020603050405020304" pitchFamily="18" charset="0"/>
              </a:rPr>
              <a:t>. Airbnb tiene una oferta de unas </a:t>
            </a:r>
            <a:r>
              <a:rPr lang="es-ES" sz="1600" b="1" dirty="0">
                <a:solidFill>
                  <a:schemeClr val="accent4"/>
                </a:solidFill>
                <a:latin typeface="Fira Sans Condensed Light" panose="020B0604020202020204" charset="0"/>
                <a:cs typeface="Times New Roman" panose="02020603050405020304" pitchFamily="18" charset="0"/>
              </a:rPr>
              <a:t>2 000 000 propiedades </a:t>
            </a:r>
            <a:r>
              <a:rPr lang="es-ES" sz="1600" dirty="0">
                <a:solidFill>
                  <a:schemeClr val="accent4"/>
                </a:solidFill>
                <a:latin typeface="Fira Sans Condensed Light" panose="020B0604020202020204" charset="0"/>
                <a:cs typeface="Times New Roman" panose="02020603050405020304" pitchFamily="18" charset="0"/>
              </a:rPr>
              <a:t>en </a:t>
            </a:r>
            <a:r>
              <a:rPr lang="es-ES" sz="1600" b="1" dirty="0">
                <a:solidFill>
                  <a:schemeClr val="accent4"/>
                </a:solidFill>
                <a:latin typeface="Fira Sans Condensed Light" panose="020B0604020202020204" charset="0"/>
                <a:cs typeface="Times New Roman" panose="02020603050405020304" pitchFamily="18" charset="0"/>
              </a:rPr>
              <a:t>192 países y 33000 ciudades</a:t>
            </a:r>
            <a:r>
              <a:rPr lang="es-ES" sz="1600" dirty="0">
                <a:solidFill>
                  <a:schemeClr val="accent4"/>
                </a:solidFill>
                <a:latin typeface="Fira Sans Condensed Light" panose="020B0604020202020204" charset="0"/>
                <a:cs typeface="Times New Roman" panose="02020603050405020304" pitchFamily="18" charset="0"/>
              </a:rPr>
              <a:t>. Desde su creación en noviembre de 2008 hasta junio de 2012 se realizaron 10 millones de reservas.</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2050" name="Picture 2" descr="Qué es Airbnb y cómo funciona? Aquí te lo explicamos | Digital Trends  Español">
            <a:extLst>
              <a:ext uri="{FF2B5EF4-FFF2-40B4-BE49-F238E27FC236}">
                <a16:creationId xmlns:a16="http://schemas.microsoft.com/office/drawing/2014/main" id="{BE63A53C-82CD-3825-C384-E4E77FEA6D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0239" y="1926575"/>
            <a:ext cx="4127988" cy="275199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The Learning Gate | Tec de Monterrey">
            <a:extLst>
              <a:ext uri="{FF2B5EF4-FFF2-40B4-BE49-F238E27FC236}">
                <a16:creationId xmlns:a16="http://schemas.microsoft.com/office/drawing/2014/main" id="{5C8C0F0C-F731-E5DE-4A5E-124BF9DFD663}"/>
              </a:ext>
            </a:extLst>
          </p:cNvPr>
          <p:cNvPicPr>
            <a:picLocks noChangeAspect="1" noChangeArrowheads="1"/>
          </p:cNvPicPr>
          <p:nvPr/>
        </p:nvPicPr>
        <p:blipFill>
          <a:blip r:embed="rId4">
            <a:lum bright="100000" contrast="100000"/>
          </a:blip>
          <a:srcRect/>
          <a:stretch>
            <a:fillRect/>
          </a:stretch>
        </p:blipFill>
        <p:spPr bwMode="auto">
          <a:xfrm>
            <a:off x="6033052" y="308116"/>
            <a:ext cx="2818846" cy="494885"/>
          </a:xfrm>
          <a:prstGeom prst="rect">
            <a:avLst/>
          </a:prstGeom>
          <a:noFill/>
        </p:spPr>
      </p:pic>
    </p:spTree>
    <p:extLst>
      <p:ext uri="{BB962C8B-B14F-4D97-AF65-F5344CB8AC3E}">
        <p14:creationId xmlns:p14="http://schemas.microsoft.com/office/powerpoint/2010/main" val="196512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lvl="0"/>
            <a:r>
              <a:rPr lang="en" sz="4000" dirty="0"/>
              <a:t>CLASE ANTERIOR</a:t>
            </a:r>
            <a:endParaRPr sz="4000" dirty="0"/>
          </a:p>
        </p:txBody>
      </p:sp>
      <p:sp>
        <p:nvSpPr>
          <p:cNvPr id="175" name="Google Shape;175;p30"/>
          <p:cNvSpPr txBox="1">
            <a:spLocks noGrp="1"/>
          </p:cNvSpPr>
          <p:nvPr>
            <p:ph type="subTitle" idx="1"/>
          </p:nvPr>
        </p:nvSpPr>
        <p:spPr>
          <a:xfrm>
            <a:off x="4917750" y="3290550"/>
            <a:ext cx="3175216" cy="881100"/>
          </a:xfrm>
          <a:prstGeom prst="rect">
            <a:avLst/>
          </a:prstGeom>
        </p:spPr>
        <p:txBody>
          <a:bodyPr spcFirstLastPara="1" wrap="square" lIns="91425" tIns="91425" rIns="91425" bIns="91425" anchor="t" anchorCtr="0">
            <a:noAutofit/>
          </a:bodyPr>
          <a:lstStyle/>
          <a:p>
            <a:pPr marL="146050" lvl="0" indent="0">
              <a:buSzPts val="1300"/>
            </a:pPr>
            <a:r>
              <a:rPr lang="es-ES" dirty="0"/>
              <a:t> -Analítica de datos </a:t>
            </a:r>
          </a:p>
          <a:p>
            <a:pPr marL="146050" lvl="0" indent="0">
              <a:buSzPts val="1300"/>
            </a:pPr>
            <a:r>
              <a:rPr lang="es-ES" dirty="0"/>
              <a:t> -Plataformas en la nube</a:t>
            </a:r>
          </a:p>
          <a:p>
            <a:pPr marL="146050" lvl="0" indent="0">
              <a:buSzPts val="1300"/>
            </a:pPr>
            <a:r>
              <a:rPr lang="es-ES" dirty="0"/>
              <a:t> -Plataformas de almacenamiento local</a:t>
            </a:r>
            <a:endParaRPr dirty="0"/>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pic>
        <p:nvPicPr>
          <p:cNvPr id="6"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7"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PhD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29455628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F52D102D-4F93-2281-AD1B-84D57A49F65F}"/>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id="{14D65517-B315-20F3-73F7-775E2F157145}"/>
              </a:ext>
            </a:extLst>
          </p:cNvPr>
          <p:cNvSpPr txBox="1">
            <a:spLocks/>
          </p:cNvSpPr>
          <p:nvPr/>
        </p:nvSpPr>
        <p:spPr>
          <a:xfrm>
            <a:off x="373701" y="396090"/>
            <a:ext cx="5206483"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Situación Problema del Cliente </a:t>
            </a: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Airbnb</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B1D4B36D-401E-3C30-4D45-EACE98052454}"/>
              </a:ext>
            </a:extLst>
          </p:cNvPr>
          <p:cNvCxnSpPr>
            <a:cxnSpLocks/>
          </p:cNvCxnSpPr>
          <p:nvPr/>
        </p:nvCxnSpPr>
        <p:spPr>
          <a:xfrm>
            <a:off x="373703" y="591018"/>
            <a:ext cx="0" cy="733690"/>
          </a:xfrm>
          <a:prstGeom prst="straightConnector1">
            <a:avLst/>
          </a:prstGeom>
          <a:noFill/>
          <a:ln w="19050" cap="flat" cmpd="sng">
            <a:solidFill>
              <a:srgbClr val="F3F3F3"/>
            </a:solidFill>
            <a:prstDash val="solid"/>
            <a:round/>
            <a:headEnd type="oval" w="med" len="med"/>
            <a:tailEnd type="oval" w="med" len="med"/>
          </a:ln>
        </p:spPr>
      </p:cxnSp>
      <p:pic>
        <p:nvPicPr>
          <p:cNvPr id="3074" name="Picture 2" descr="Qué es un Airbnb y cómo funciona?">
            <a:extLst>
              <a:ext uri="{FF2B5EF4-FFF2-40B4-BE49-F238E27FC236}">
                <a16:creationId xmlns:a16="http://schemas.microsoft.com/office/drawing/2014/main" id="{3BAA6F2B-463E-CF31-7295-9214B1F38A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892" y="2029070"/>
            <a:ext cx="4431323" cy="2954215"/>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603;p42">
            <a:extLst>
              <a:ext uri="{FF2B5EF4-FFF2-40B4-BE49-F238E27FC236}">
                <a16:creationId xmlns:a16="http://schemas.microsoft.com/office/drawing/2014/main" id="{3C3535B6-139D-089A-B410-42BDA5585ADB}"/>
              </a:ext>
            </a:extLst>
          </p:cNvPr>
          <p:cNvSpPr txBox="1"/>
          <p:nvPr/>
        </p:nvSpPr>
        <p:spPr>
          <a:xfrm>
            <a:off x="352573" y="1456369"/>
            <a:ext cx="8662473" cy="572701"/>
          </a:xfrm>
          <a:prstGeom prst="rect">
            <a:avLst/>
          </a:prstGeom>
          <a:noFill/>
          <a:ln>
            <a:noFill/>
          </a:ln>
        </p:spPr>
        <p:txBody>
          <a:bodyPr spcFirstLastPara="1" wrap="square" lIns="91425" tIns="182875" rIns="91425" bIns="0" anchor="t" anchorCtr="0">
            <a:noAutofit/>
          </a:bodyPr>
          <a:lstStyle/>
          <a:p>
            <a:pPr algn="just"/>
            <a:r>
              <a:rPr lang="en-US" sz="2300" b="1" dirty="0" err="1">
                <a:solidFill>
                  <a:schemeClr val="tx2"/>
                </a:solidFill>
                <a:latin typeface="Fira Sans Condensed Light" panose="020B0604020202020204" charset="0"/>
                <a:cs typeface="Times New Roman" panose="02020603050405020304" pitchFamily="18" charset="0"/>
              </a:rPr>
              <a:t>Ingresar</a:t>
            </a:r>
            <a:r>
              <a:rPr lang="en-US" sz="2300" b="1" dirty="0">
                <a:solidFill>
                  <a:schemeClr val="tx2"/>
                </a:solidFill>
                <a:latin typeface="Fira Sans Condensed Light" panose="020B0604020202020204" charset="0"/>
                <a:cs typeface="Times New Roman" panose="02020603050405020304" pitchFamily="18" charset="0"/>
              </a:rPr>
              <a:t> a: </a:t>
            </a:r>
            <a:r>
              <a:rPr lang="en-US" sz="2300" b="1" dirty="0">
                <a:solidFill>
                  <a:srgbClr val="FFFF00"/>
                </a:solidFill>
                <a:latin typeface="Fira Sans Condensed Light" panose="020B0604020202020204" charset="0"/>
                <a:cs typeface="Times New Roman" panose="02020603050405020304" pitchFamily="18" charset="0"/>
              </a:rPr>
              <a:t>https://insideairbnb.com/get-the-data/</a:t>
            </a:r>
            <a:endParaRPr lang="en-US" sz="23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r"/>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s-ES" sz="1600" b="1" dirty="0">
              <a:solidFill>
                <a:schemeClr val="tx2"/>
              </a:solidFill>
              <a:latin typeface="Fira Sans Condensed Light" panose="020B0604020202020204" charset="0"/>
              <a:cs typeface="Times New Roman" panose="02020603050405020304" pitchFamily="18" charset="0"/>
            </a:endParaRPr>
          </a:p>
        </p:txBody>
      </p:sp>
      <p:pic>
        <p:nvPicPr>
          <p:cNvPr id="3" name="Picture 4" descr="The Learning Gate | Tec de Monterrey">
            <a:extLst>
              <a:ext uri="{FF2B5EF4-FFF2-40B4-BE49-F238E27FC236}">
                <a16:creationId xmlns:a16="http://schemas.microsoft.com/office/drawing/2014/main" id="{FCB039C4-F2BE-2BA4-672E-2C25A50F13B7}"/>
              </a:ext>
            </a:extLst>
          </p:cNvPr>
          <p:cNvPicPr>
            <a:picLocks noChangeAspect="1" noChangeArrowheads="1"/>
          </p:cNvPicPr>
          <p:nvPr/>
        </p:nvPicPr>
        <p:blipFill>
          <a:blip r:embed="rId4">
            <a:lum bright="100000" contrast="100000"/>
          </a:blip>
          <a:srcRect/>
          <a:stretch>
            <a:fillRect/>
          </a:stretch>
        </p:blipFill>
        <p:spPr bwMode="auto">
          <a:xfrm>
            <a:off x="6033052" y="308116"/>
            <a:ext cx="2818846" cy="494885"/>
          </a:xfrm>
          <a:prstGeom prst="rect">
            <a:avLst/>
          </a:prstGeom>
          <a:noFill/>
        </p:spPr>
      </p:pic>
    </p:spTree>
    <p:extLst>
      <p:ext uri="{BB962C8B-B14F-4D97-AF65-F5344CB8AC3E}">
        <p14:creationId xmlns:p14="http://schemas.microsoft.com/office/powerpoint/2010/main" val="14469427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F3126370-FE3A-15B7-AC41-8BDD0EE7A315}"/>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id="{A93B1ADB-BF3A-0C5A-9026-8CA1F5F807ED}"/>
              </a:ext>
            </a:extLst>
          </p:cNvPr>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Actividad</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1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Entendimiento</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de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los</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Datos)</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2E4CCB87-49C5-6E48-F38C-7F189DA208A3}"/>
              </a:ext>
            </a:extLst>
          </p:cNvPr>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a:extLst>
              <a:ext uri="{FF2B5EF4-FFF2-40B4-BE49-F238E27FC236}">
                <a16:creationId xmlns:a16="http://schemas.microsoft.com/office/drawing/2014/main" id="{D1A1B827-5CCF-A8E5-4B9C-4168963C5B15}"/>
              </a:ext>
            </a:extLst>
          </p:cNvPr>
          <p:cNvSpPr txBox="1"/>
          <p:nvPr/>
        </p:nvSpPr>
        <p:spPr>
          <a:xfrm>
            <a:off x="378522" y="1253244"/>
            <a:ext cx="8662473" cy="3268361"/>
          </a:xfrm>
          <a:prstGeom prst="rect">
            <a:avLst/>
          </a:prstGeom>
          <a:noFill/>
          <a:ln>
            <a:noFill/>
          </a:ln>
        </p:spPr>
        <p:txBody>
          <a:bodyPr spcFirstLastPara="1" wrap="square" lIns="91425" tIns="182875" rIns="91425" bIns="0" anchor="t" anchorCtr="0">
            <a:noAutofit/>
          </a:bodyPr>
          <a:lstStyle/>
          <a:p>
            <a:pPr algn="just"/>
            <a:r>
              <a:rPr lang="en-US" sz="1600" b="1" dirty="0">
                <a:solidFill>
                  <a:schemeClr val="tx2"/>
                </a:solidFill>
                <a:latin typeface="Fira Sans Condensed Light" panose="020B0604020202020204" charset="0"/>
                <a:cs typeface="Times New Roman" panose="02020603050405020304" pitchFamily="18" charset="0"/>
              </a:rPr>
              <a:t>1. </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Crear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un nuevo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repositorio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con el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nombre</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b="1" dirty="0" err="1">
                <a:solidFill>
                  <a:schemeClr val="tx2"/>
                </a:solidFill>
                <a:latin typeface="Fira Sans Condensed Light" panose="020B0604020202020204" charset="0"/>
                <a:cs typeface="Times New Roman" panose="02020603050405020304" pitchFamily="18" charset="0"/>
              </a:rPr>
              <a:t>Entendimiento</a:t>
            </a:r>
            <a:r>
              <a:rPr lang="en-US" sz="1600" b="1" dirty="0">
                <a:solidFill>
                  <a:schemeClr val="tx2"/>
                </a:solidFill>
                <a:latin typeface="Fira Sans Condensed Light" panose="020B0604020202020204" charset="0"/>
                <a:cs typeface="Times New Roman" panose="02020603050405020304" pitchFamily="18" charset="0"/>
              </a:rPr>
              <a:t> de </a:t>
            </a:r>
            <a:r>
              <a:rPr lang="en-US" sz="1600" b="1" dirty="0" err="1">
                <a:solidFill>
                  <a:schemeClr val="tx2"/>
                </a:solidFill>
                <a:latin typeface="Fira Sans Condensed Light" panose="020B0604020202020204" charset="0"/>
                <a:cs typeface="Times New Roman" panose="02020603050405020304" pitchFamily="18" charset="0"/>
              </a:rPr>
              <a:t>los</a:t>
            </a:r>
            <a:r>
              <a:rPr lang="en-US" sz="1600" b="1" dirty="0">
                <a:solidFill>
                  <a:schemeClr val="tx2"/>
                </a:solidFill>
                <a:latin typeface="Fira Sans Condensed Light" panose="020B0604020202020204" charset="0"/>
                <a:cs typeface="Times New Roman" panose="02020603050405020304" pitchFamily="18" charset="0"/>
              </a:rPr>
              <a:t> Datos</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p>
          <a:p>
            <a:pPr algn="just"/>
            <a:endParaRPr lang="en-U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2.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Ingresar</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el</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archivo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de la base de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datos</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correspondiente</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al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país</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asignado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a:solidFill>
                  <a:schemeClr val="tx2"/>
                </a:solidFill>
                <a:latin typeface="Fira Sans Condensed Light" panose="020B0604020202020204" charset="0"/>
                <a:cs typeface="Times New Roman" panose="02020603050405020304" pitchFamily="18" charset="0"/>
              </a:rPr>
              <a:t>Archivo “listings.csv.gz”</a:t>
            </a:r>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s-E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3.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Seleccionar</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50 variables que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consideres</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más</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importantes</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para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el</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análisis de datos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priorizando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los</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tipos</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de variables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numéricas</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y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categóricas</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b="1" dirty="0">
                <a:solidFill>
                  <a:schemeClr val="tx2"/>
                </a:solidFill>
                <a:latin typeface="Fira Sans Condensed Light" panose="020B0604020202020204" charset="0"/>
                <a:cs typeface="Times New Roman" panose="02020603050405020304" pitchFamily="18" charset="0"/>
              </a:rPr>
              <a:t>(</a:t>
            </a:r>
            <a:r>
              <a:rPr lang="en-US" sz="1600" b="1" dirty="0" err="1">
                <a:solidFill>
                  <a:schemeClr val="tx2"/>
                </a:solidFill>
                <a:latin typeface="Fira Sans Condensed Light" panose="020B0604020202020204" charset="0"/>
                <a:cs typeface="Times New Roman" panose="02020603050405020304" pitchFamily="18" charset="0"/>
              </a:rPr>
              <a:t>Justificar</a:t>
            </a:r>
            <a:r>
              <a:rPr lang="en-US" sz="1600" b="1" dirty="0">
                <a:solidFill>
                  <a:schemeClr val="tx2"/>
                </a:solidFill>
                <a:latin typeface="Fira Sans Condensed Light" panose="020B0604020202020204" charset="0"/>
                <a:cs typeface="Times New Roman" panose="02020603050405020304" pitchFamily="18" charset="0"/>
              </a:rPr>
              <a:t> la </a:t>
            </a:r>
            <a:r>
              <a:rPr lang="en-US" sz="1600" b="1" dirty="0" err="1">
                <a:solidFill>
                  <a:schemeClr val="tx2"/>
                </a:solidFill>
                <a:latin typeface="Fira Sans Condensed Light" panose="020B0604020202020204" charset="0"/>
                <a:cs typeface="Times New Roman" panose="02020603050405020304" pitchFamily="18" charset="0"/>
              </a:rPr>
              <a:t>selección</a:t>
            </a:r>
            <a:r>
              <a:rPr lang="en-US" sz="1600" b="1" dirty="0">
                <a:solidFill>
                  <a:schemeClr val="tx2"/>
                </a:solidFill>
                <a:latin typeface="Fira Sans Condensed Light" panose="020B0604020202020204" charset="0"/>
                <a:cs typeface="Times New Roman" panose="02020603050405020304" pitchFamily="18" charset="0"/>
              </a:rPr>
              <a:t> de </a:t>
            </a:r>
            <a:r>
              <a:rPr lang="en-US" sz="1600" b="1" dirty="0" err="1">
                <a:solidFill>
                  <a:schemeClr val="tx2"/>
                </a:solidFill>
                <a:latin typeface="Fira Sans Condensed Light" panose="020B0604020202020204" charset="0"/>
                <a:cs typeface="Times New Roman" panose="02020603050405020304" pitchFamily="18" charset="0"/>
              </a:rPr>
              <a:t>cada</a:t>
            </a:r>
            <a:r>
              <a:rPr lang="en-US" sz="1600" b="1" dirty="0">
                <a:solidFill>
                  <a:schemeClr val="tx2"/>
                </a:solidFill>
                <a:latin typeface="Fira Sans Condensed Light" panose="020B0604020202020204" charset="0"/>
                <a:cs typeface="Times New Roman" panose="02020603050405020304" pitchFamily="18" charset="0"/>
              </a:rPr>
              <a:t> variable)</a:t>
            </a:r>
          </a:p>
          <a:p>
            <a:pPr algn="just"/>
            <a:endParaRPr lang="es-E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b="1" dirty="0">
                <a:solidFill>
                  <a:schemeClr val="tx2"/>
                </a:solidFill>
                <a:latin typeface="Fira Sans Condensed Light" panose="020B0604020202020204" charset="0"/>
                <a:cs typeface="Times New Roman" panose="02020603050405020304" pitchFamily="18" charset="0"/>
              </a:rPr>
              <a:t>4. </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Realizar </a:t>
            </a:r>
            <a:r>
              <a:rPr lang="es-ES" sz="1600" dirty="0">
                <a:solidFill>
                  <a:schemeClr val="bg1">
                    <a:lumMod val="60000"/>
                    <a:lumOff val="40000"/>
                  </a:schemeClr>
                </a:solidFill>
                <a:latin typeface="Fira Sans Condensed Light" panose="020B0604020202020204" charset="0"/>
                <a:cs typeface="Times New Roman" panose="02020603050405020304" pitchFamily="18" charset="0"/>
              </a:rPr>
              <a:t>la traducción a español y la descripción de cada una de las variables de la base de datos con ayuda del </a:t>
            </a:r>
            <a:r>
              <a:rPr lang="es-ES" sz="1600" b="1" dirty="0">
                <a:solidFill>
                  <a:schemeClr val="tx2"/>
                </a:solidFill>
                <a:latin typeface="Fira Sans Condensed Light" panose="020B0604020202020204" charset="0"/>
                <a:cs typeface="Times New Roman" panose="02020603050405020304" pitchFamily="18" charset="0"/>
              </a:rPr>
              <a:t>“Data </a:t>
            </a:r>
            <a:r>
              <a:rPr lang="es-ES" sz="1600" b="1" dirty="0" err="1">
                <a:solidFill>
                  <a:schemeClr val="tx2"/>
                </a:solidFill>
                <a:latin typeface="Fira Sans Condensed Light" panose="020B0604020202020204" charset="0"/>
                <a:cs typeface="Times New Roman" panose="02020603050405020304" pitchFamily="18" charset="0"/>
              </a:rPr>
              <a:t>Dictionary</a:t>
            </a:r>
            <a:r>
              <a:rPr lang="es-ES" sz="1600" b="1" dirty="0">
                <a:solidFill>
                  <a:schemeClr val="tx2"/>
                </a:solidFill>
                <a:latin typeface="Fira Sans Condensed Light" panose="020B0604020202020204" charset="0"/>
                <a:cs typeface="Times New Roman" panose="02020603050405020304" pitchFamily="18" charset="0"/>
              </a:rPr>
              <a:t>” </a:t>
            </a:r>
            <a:r>
              <a:rPr lang="es-ES" sz="1600" dirty="0">
                <a:solidFill>
                  <a:schemeClr val="bg1">
                    <a:lumMod val="60000"/>
                    <a:lumOff val="40000"/>
                  </a:schemeClr>
                </a:solidFill>
                <a:latin typeface="Fira Sans Condensed Light" panose="020B0604020202020204" charset="0"/>
                <a:cs typeface="Times New Roman" panose="02020603050405020304" pitchFamily="18" charset="0"/>
              </a:rPr>
              <a:t>proporcionado por la compañía Airbnb.</a:t>
            </a:r>
          </a:p>
          <a:p>
            <a:pPr algn="just"/>
            <a:endParaRPr lang="en-U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5.</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Generar</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un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reporte</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en</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formato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b="1" dirty="0">
                <a:solidFill>
                  <a:schemeClr val="tx2"/>
                </a:solidFill>
                <a:latin typeface="Fira Sans Condensed Light" panose="020B0604020202020204" charset="0"/>
                <a:cs typeface="Times New Roman" panose="02020603050405020304" pitchFamily="18" charset="0"/>
              </a:rPr>
              <a:t>Ciudad_Pais.pdf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con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el</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nombre</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de la ciudad y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país</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asignado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Este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archivo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debe</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incluir</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la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descripción</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del </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punto 3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y la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selección</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y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justificación</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de las variables del </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punto 4</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respaldarlo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en</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GitHub.</a:t>
            </a: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r"/>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s-ES" sz="1600" b="1" dirty="0">
              <a:solidFill>
                <a:schemeClr val="tx2"/>
              </a:solidFill>
              <a:latin typeface="Fira Sans Condensed Light" panose="020B0604020202020204" charset="0"/>
              <a:cs typeface="Times New Roman" panose="02020603050405020304" pitchFamily="18" charset="0"/>
            </a:endParaRPr>
          </a:p>
        </p:txBody>
      </p:sp>
      <p:sp>
        <p:nvSpPr>
          <p:cNvPr id="11" name="Google Shape;136;p27">
            <a:extLst>
              <a:ext uri="{FF2B5EF4-FFF2-40B4-BE49-F238E27FC236}">
                <a16:creationId xmlns:a16="http://schemas.microsoft.com/office/drawing/2014/main" id="{9DBD206E-5D7A-57DC-8D03-C2C705ECC1E4}"/>
              </a:ext>
            </a:extLst>
          </p:cNvPr>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3" name="Picture 4" descr="The Learning Gate | Tec de Monterrey">
            <a:extLst>
              <a:ext uri="{FF2B5EF4-FFF2-40B4-BE49-F238E27FC236}">
                <a16:creationId xmlns:a16="http://schemas.microsoft.com/office/drawing/2014/main" id="{8A1F9184-89D0-2E59-9C37-F032C026EF3C}"/>
              </a:ext>
            </a:extLst>
          </p:cNvPr>
          <p:cNvPicPr>
            <a:picLocks noChangeAspect="1" noChangeArrowheads="1"/>
          </p:cNvPicPr>
          <p:nvPr/>
        </p:nvPicPr>
        <p:blipFill>
          <a:blip r:embed="rId3">
            <a:lum bright="100000" contrast="100000"/>
          </a:blip>
          <a:srcRect/>
          <a:stretch>
            <a:fillRect/>
          </a:stretch>
        </p:blipFill>
        <p:spPr bwMode="auto">
          <a:xfrm>
            <a:off x="6033052" y="272947"/>
            <a:ext cx="2818846" cy="494885"/>
          </a:xfrm>
          <a:prstGeom prst="rect">
            <a:avLst/>
          </a:prstGeom>
          <a:noFill/>
        </p:spPr>
      </p:pic>
    </p:spTree>
    <p:extLst>
      <p:ext uri="{BB962C8B-B14F-4D97-AF65-F5344CB8AC3E}">
        <p14:creationId xmlns:p14="http://schemas.microsoft.com/office/powerpoint/2010/main" val="29287793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C94A7997-2F1E-1407-C93D-0E7AD6C207F1}"/>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id="{4EEC20BC-1FB1-B3AB-D35F-478F88B97A83}"/>
              </a:ext>
            </a:extLst>
          </p:cNvPr>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Actividad</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1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Entendimiento</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de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los</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Datos)</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77B71352-2E90-0B88-6225-871F9A82C172}"/>
              </a:ext>
            </a:extLst>
          </p:cNvPr>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a:extLst>
              <a:ext uri="{FF2B5EF4-FFF2-40B4-BE49-F238E27FC236}">
                <a16:creationId xmlns:a16="http://schemas.microsoft.com/office/drawing/2014/main" id="{E407D344-2ED7-A7CF-4006-934741FBBA51}"/>
              </a:ext>
            </a:extLst>
          </p:cNvPr>
          <p:cNvSpPr txBox="1"/>
          <p:nvPr/>
        </p:nvSpPr>
        <p:spPr>
          <a:xfrm>
            <a:off x="378522" y="1323582"/>
            <a:ext cx="8662473" cy="3268361"/>
          </a:xfrm>
          <a:prstGeom prst="rect">
            <a:avLst/>
          </a:prstGeom>
          <a:noFill/>
          <a:ln>
            <a:noFill/>
          </a:ln>
        </p:spPr>
        <p:txBody>
          <a:bodyPr spcFirstLastPara="1" wrap="square" lIns="91425" tIns="182875" rIns="91425" bIns="0" anchor="t" anchorCtr="0">
            <a:noAutofit/>
          </a:bodyPr>
          <a:lstStyle/>
          <a:p>
            <a:pPr algn="just"/>
            <a:r>
              <a:rPr lang="en-US" sz="1600" b="1" dirty="0">
                <a:solidFill>
                  <a:schemeClr val="tx2"/>
                </a:solidFill>
                <a:latin typeface="Fira Sans Condensed Light" panose="020B0604020202020204" charset="0"/>
                <a:cs typeface="Times New Roman" panose="02020603050405020304" pitchFamily="18" charset="0"/>
              </a:rPr>
              <a:t>6.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Generar</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el</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archivo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CSV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filtrado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con las 50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columnas</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de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tu</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b="1" dirty="0" err="1">
                <a:solidFill>
                  <a:schemeClr val="tx2"/>
                </a:solidFill>
                <a:latin typeface="Fira Sans Condensed Light" panose="020B0604020202020204" charset="0"/>
                <a:cs typeface="Times New Roman" panose="02020603050405020304" pitchFamily="18" charset="0"/>
              </a:rPr>
              <a:t>Ciudad_Pais</a:t>
            </a:r>
            <a:r>
              <a:rPr lang="en-US" sz="1600" b="1" dirty="0">
                <a:solidFill>
                  <a:schemeClr val="tx2"/>
                </a:solidFill>
                <a:latin typeface="Fira Sans Condensed Light" panose="020B0604020202020204" charset="0"/>
                <a:cs typeface="Times New Roman" panose="02020603050405020304" pitchFamily="18" charset="0"/>
              </a:rPr>
              <a:t>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seleccionado</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y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agreagarlo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al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repositorio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a:t>
            </a: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7. Subir </a:t>
            </a:r>
            <a:r>
              <a:rPr lang="en-US" sz="1600" dirty="0" err="1">
                <a:solidFill>
                  <a:schemeClr val="tx2"/>
                </a:solidFill>
                <a:latin typeface="Fira Sans Condensed Light" panose="020B0604020202020204" charset="0"/>
                <a:cs typeface="Times New Roman" panose="02020603050405020304" pitchFamily="18" charset="0"/>
              </a:rPr>
              <a:t>el</a:t>
            </a:r>
            <a:r>
              <a:rPr lang="en-US" sz="1600" dirty="0">
                <a:solidFill>
                  <a:schemeClr val="tx2"/>
                </a:solidFill>
                <a:latin typeface="Fira Sans Condensed Light" panose="020B0604020202020204" charset="0"/>
                <a:cs typeface="Times New Roman" panose="02020603050405020304" pitchFamily="18" charset="0"/>
              </a:rPr>
              <a:t> link del </a:t>
            </a:r>
            <a:r>
              <a:rPr lang="en-US" sz="1600" dirty="0" err="1">
                <a:solidFill>
                  <a:schemeClr val="tx2"/>
                </a:solidFill>
                <a:latin typeface="Fira Sans Condensed Light" panose="020B0604020202020204" charset="0"/>
                <a:cs typeface="Times New Roman" panose="02020603050405020304" pitchFamily="18" charset="0"/>
              </a:rPr>
              <a:t>repositorio</a:t>
            </a:r>
            <a:r>
              <a:rPr lang="en-US" sz="1600" dirty="0">
                <a:solidFill>
                  <a:schemeClr val="tx2"/>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en</a:t>
            </a:r>
            <a:r>
              <a:rPr lang="en-US" sz="1600" dirty="0">
                <a:solidFill>
                  <a:schemeClr val="tx2"/>
                </a:solidFill>
                <a:latin typeface="Fira Sans Condensed Light" panose="020B0604020202020204" charset="0"/>
                <a:cs typeface="Times New Roman" panose="02020603050405020304" pitchFamily="18" charset="0"/>
              </a:rPr>
              <a:t> CANVAS para </a:t>
            </a:r>
            <a:r>
              <a:rPr lang="en-US" sz="1600" b="1" dirty="0">
                <a:solidFill>
                  <a:schemeClr val="tx2"/>
                </a:solidFill>
                <a:latin typeface="Fira Sans Condensed Light" panose="020B0604020202020204" charset="0"/>
                <a:cs typeface="Times New Roman" panose="02020603050405020304" pitchFamily="18" charset="0"/>
              </a:rPr>
              <a:t>“</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Evaluación</a:t>
            </a:r>
            <a:r>
              <a:rPr lang="en-US" sz="1600" b="1" dirty="0">
                <a:solidFill>
                  <a:schemeClr val="tx2"/>
                </a:solidFill>
                <a:latin typeface="Fira Sans Condensed Light" panose="020B0604020202020204" charset="0"/>
                <a:cs typeface="Times New Roman" panose="02020603050405020304" pitchFamily="18" charset="0"/>
              </a:rPr>
              <a:t>”</a:t>
            </a: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r"/>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s-ES" sz="1600" b="1" dirty="0">
              <a:solidFill>
                <a:schemeClr val="tx2"/>
              </a:solidFill>
              <a:latin typeface="Fira Sans Condensed Light" panose="020B0604020202020204" charset="0"/>
              <a:cs typeface="Times New Roman" panose="02020603050405020304" pitchFamily="18" charset="0"/>
            </a:endParaRPr>
          </a:p>
        </p:txBody>
      </p:sp>
      <p:sp>
        <p:nvSpPr>
          <p:cNvPr id="11" name="Google Shape;136;p27">
            <a:extLst>
              <a:ext uri="{FF2B5EF4-FFF2-40B4-BE49-F238E27FC236}">
                <a16:creationId xmlns:a16="http://schemas.microsoft.com/office/drawing/2014/main" id="{CA88E2DA-717D-B153-7EBD-911940F0793C}"/>
              </a:ext>
            </a:extLst>
          </p:cNvPr>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3" name="Picture 4" descr="The Learning Gate | Tec de Monterrey">
            <a:extLst>
              <a:ext uri="{FF2B5EF4-FFF2-40B4-BE49-F238E27FC236}">
                <a16:creationId xmlns:a16="http://schemas.microsoft.com/office/drawing/2014/main" id="{22AC187D-3C46-0FA2-347E-56D4D38F5E5D}"/>
              </a:ext>
            </a:extLst>
          </p:cNvPr>
          <p:cNvPicPr>
            <a:picLocks noChangeAspect="1" noChangeArrowheads="1"/>
          </p:cNvPicPr>
          <p:nvPr/>
        </p:nvPicPr>
        <p:blipFill>
          <a:blip r:embed="rId3">
            <a:lum bright="100000" contrast="100000"/>
          </a:blip>
          <a:srcRect/>
          <a:stretch>
            <a:fillRect/>
          </a:stretch>
        </p:blipFill>
        <p:spPr bwMode="auto">
          <a:xfrm>
            <a:off x="6033052" y="272947"/>
            <a:ext cx="2818846" cy="494885"/>
          </a:xfrm>
          <a:prstGeom prst="rect">
            <a:avLst/>
          </a:prstGeom>
          <a:noFill/>
        </p:spPr>
      </p:pic>
    </p:spTree>
    <p:extLst>
      <p:ext uri="{BB962C8B-B14F-4D97-AF65-F5344CB8AC3E}">
        <p14:creationId xmlns:p14="http://schemas.microsoft.com/office/powerpoint/2010/main" val="40277878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1026" name="Picture 2" descr="Filtrar datos—ArcGIS Insights | Documentación">
            <a:extLst>
              <a:ext uri="{FF2B5EF4-FFF2-40B4-BE49-F238E27FC236}">
                <a16:creationId xmlns:a16="http://schemas.microsoft.com/office/drawing/2014/main" id="{EBC3BAFE-71F7-6DE9-DB49-A91BDF4A21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9041" y="2770696"/>
            <a:ext cx="2876550" cy="2295525"/>
          </a:xfrm>
          <a:prstGeom prst="rect">
            <a:avLst/>
          </a:prstGeom>
          <a:noFill/>
          <a:extLst>
            <a:ext uri="{909E8E84-426E-40DD-AFC4-6F175D3DCCD1}">
              <a14:hiddenFill xmlns:a14="http://schemas.microsoft.com/office/drawing/2010/main">
                <a:solidFill>
                  <a:srgbClr val="FFFFFF"/>
                </a:solidFill>
              </a14:hiddenFill>
            </a:ext>
          </a:extLst>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Extracción</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de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Datos</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FILTROS DE DATOS</a:t>
            </a:r>
          </a:p>
          <a:p>
            <a:pPr algn="just"/>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Al consultar un conjunto de datos, como usuario de un portal de datos abiertos, posiblemente busque unos datos concretos acerca del conjunto de datos. Para encontrar esos datos específicos más fácilmente, en lugar de desplazarse por decenas o centenares de registros, dispone de varias opciones de filtro.</a:t>
            </a:r>
            <a:endParaRPr lang="es-ES" dirty="0">
              <a:solidFill>
                <a:srgbClr val="F3F3F3"/>
              </a:solidFill>
              <a:latin typeface="Fira Sans Condensed Light"/>
              <a:ea typeface="Fira Sans Condensed Light"/>
              <a:cs typeface="Fira Sans Condensed Light"/>
              <a:sym typeface="Fira Sans Condensed Light"/>
            </a:endParaRPr>
          </a:p>
        </p:txBody>
      </p:sp>
      <p:cxnSp>
        <p:nvCxnSpPr>
          <p:cNvPr id="8" name="7 Conector recto de flecha"/>
          <p:cNvCxnSpPr>
            <a:cxnSpLocks/>
          </p:cNvCxnSpPr>
          <p:nvPr/>
        </p:nvCxnSpPr>
        <p:spPr>
          <a:xfrm>
            <a:off x="2444486" y="4074366"/>
            <a:ext cx="1453662" cy="483623"/>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3" name="Picture 4" descr="The Learning Gate | Tec de Monterrey">
            <a:extLst>
              <a:ext uri="{FF2B5EF4-FFF2-40B4-BE49-F238E27FC236}">
                <a16:creationId xmlns:a16="http://schemas.microsoft.com/office/drawing/2014/main" id="{47B43D3C-C886-D2BF-4BE5-A00114CCC9CC}"/>
              </a:ext>
            </a:extLst>
          </p:cNvPr>
          <p:cNvPicPr>
            <a:picLocks noChangeAspect="1" noChangeArrowheads="1"/>
          </p:cNvPicPr>
          <p:nvPr/>
        </p:nvPicPr>
        <p:blipFill>
          <a:blip r:embed="rId4">
            <a:lum bright="100000" contrast="100000"/>
          </a:blip>
          <a:srcRect/>
          <a:stretch>
            <a:fillRect/>
          </a:stretch>
        </p:blipFill>
        <p:spPr bwMode="auto">
          <a:xfrm>
            <a:off x="6033052" y="308116"/>
            <a:ext cx="2818846" cy="494885"/>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Extracción</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de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Datos</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FILTROS DE DATOS</a:t>
            </a:r>
          </a:p>
          <a:p>
            <a:pPr algn="just"/>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Al consultar un conjunto de datos, como usuario de un portal de datos abiertos, posiblemente busque unos datos concretos acerca del conjunto de datos. Para encontrar esos datos específicos más fácilmente, en lugar de desplazarse por decenas o centenares de registros, dispone de varias opciones de filtro.</a:t>
            </a:r>
            <a:endParaRPr lang="es-ES" dirty="0">
              <a:solidFill>
                <a:srgbClr val="F3F3F3"/>
              </a:solidFill>
              <a:latin typeface="Fira Sans Condensed Light"/>
              <a:ea typeface="Fira Sans Condensed Light"/>
              <a:cs typeface="Fira Sans Condensed Light"/>
              <a:sym typeface="Fira Sans Condensed Light"/>
            </a:endParaRPr>
          </a:p>
        </p:txBody>
      </p: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 name="Picture 2" descr="Dataset filters">
            <a:extLst>
              <a:ext uri="{FF2B5EF4-FFF2-40B4-BE49-F238E27FC236}">
                <a16:creationId xmlns:a16="http://schemas.microsoft.com/office/drawing/2014/main" id="{C28334A7-4213-BBD8-7767-4CA3CEB8C0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612" b="57248"/>
          <a:stretch/>
        </p:blipFill>
        <p:spPr bwMode="auto">
          <a:xfrm>
            <a:off x="393701" y="3045207"/>
            <a:ext cx="2293937" cy="13959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ataset filters">
            <a:extLst>
              <a:ext uri="{FF2B5EF4-FFF2-40B4-BE49-F238E27FC236}">
                <a16:creationId xmlns:a16="http://schemas.microsoft.com/office/drawing/2014/main" id="{76106C82-538F-D931-184B-EB99135684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64" t="44078" r="2112" b="23533"/>
          <a:stretch/>
        </p:blipFill>
        <p:spPr bwMode="auto">
          <a:xfrm>
            <a:off x="3406127" y="2944536"/>
            <a:ext cx="2211905" cy="16659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ataset filters">
            <a:extLst>
              <a:ext uri="{FF2B5EF4-FFF2-40B4-BE49-F238E27FC236}">
                <a16:creationId xmlns:a16="http://schemas.microsoft.com/office/drawing/2014/main" id="{14AA7B78-6B57-55CC-42DC-D7BDB459B6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 t="76389" r="3798" b="678"/>
          <a:stretch/>
        </p:blipFill>
        <p:spPr bwMode="auto">
          <a:xfrm>
            <a:off x="6336522" y="3153403"/>
            <a:ext cx="2211905" cy="11795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The Learning Gate | Tec de Monterrey">
            <a:extLst>
              <a:ext uri="{FF2B5EF4-FFF2-40B4-BE49-F238E27FC236}">
                <a16:creationId xmlns:a16="http://schemas.microsoft.com/office/drawing/2014/main" id="{5D211701-7A0E-2907-CB31-3EB364D32904}"/>
              </a:ext>
            </a:extLst>
          </p:cNvPr>
          <p:cNvPicPr>
            <a:picLocks noChangeAspect="1" noChangeArrowheads="1"/>
          </p:cNvPicPr>
          <p:nvPr/>
        </p:nvPicPr>
        <p:blipFill>
          <a:blip r:embed="rId4">
            <a:lum bright="100000" contrast="100000"/>
          </a:blip>
          <a:srcRect/>
          <a:stretch>
            <a:fillRect/>
          </a:stretch>
        </p:blipFill>
        <p:spPr bwMode="auto">
          <a:xfrm>
            <a:off x="6033052" y="308116"/>
            <a:ext cx="2818846" cy="494885"/>
          </a:xfrm>
          <a:prstGeom prst="rect">
            <a:avLst/>
          </a:prstGeom>
          <a:noFill/>
        </p:spPr>
      </p:pic>
    </p:spTree>
    <p:extLst>
      <p:ext uri="{BB962C8B-B14F-4D97-AF65-F5344CB8AC3E}">
        <p14:creationId xmlns:p14="http://schemas.microsoft.com/office/powerpoint/2010/main" val="29036108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Actividad</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2.1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Extracción</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de Datos)</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78522" y="1424343"/>
            <a:ext cx="8662473" cy="3268361"/>
          </a:xfrm>
          <a:prstGeom prst="rect">
            <a:avLst/>
          </a:prstGeom>
          <a:noFill/>
          <a:ln>
            <a:noFill/>
          </a:ln>
        </p:spPr>
        <p:txBody>
          <a:bodyPr spcFirstLastPara="1" wrap="square" lIns="91425" tIns="182875" rIns="91425" bIns="0" anchor="t" anchorCtr="0">
            <a:noAutofit/>
          </a:bodyPr>
          <a:lstStyle/>
          <a:p>
            <a:pPr algn="just"/>
            <a:r>
              <a:rPr lang="en-US" sz="1600" b="1" dirty="0">
                <a:solidFill>
                  <a:schemeClr val="tx2"/>
                </a:solidFill>
                <a:latin typeface="Fira Sans Condensed Light" panose="020B0604020202020204" charset="0"/>
                <a:cs typeface="Times New Roman" panose="02020603050405020304" pitchFamily="18" charset="0"/>
              </a:rPr>
              <a:t>1. </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Crear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un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repositorio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nuevo con el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nombre</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b="1" dirty="0" err="1">
                <a:solidFill>
                  <a:schemeClr val="tx2"/>
                </a:solidFill>
                <a:latin typeface="Fira Sans Condensed Light" panose="020B0604020202020204" charset="0"/>
                <a:cs typeface="Times New Roman" panose="02020603050405020304" pitchFamily="18" charset="0"/>
              </a:rPr>
              <a:t>Extracción</a:t>
            </a:r>
            <a:r>
              <a:rPr lang="en-US" sz="1600" b="1" dirty="0">
                <a:solidFill>
                  <a:schemeClr val="tx2"/>
                </a:solidFill>
                <a:latin typeface="Fira Sans Condensed Light" panose="020B0604020202020204" charset="0"/>
                <a:cs typeface="Times New Roman" panose="02020603050405020304" pitchFamily="18" charset="0"/>
              </a:rPr>
              <a:t> de Datos</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p>
          <a:p>
            <a:pPr algn="just"/>
            <a:endParaRPr lang="en-U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2.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Agregar</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el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archivo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a:solidFill>
                  <a:schemeClr val="tx2"/>
                </a:solidFill>
                <a:latin typeface="Fira Sans Condensed Light" panose="020B0604020202020204" charset="0"/>
                <a:cs typeface="Times New Roman" panose="02020603050405020304" pitchFamily="18" charset="0"/>
              </a:rPr>
              <a:t>Datos de Facturación</a:t>
            </a:r>
            <a:r>
              <a:rPr lang="en-US" sz="1600" b="1" dirty="0">
                <a:solidFill>
                  <a:schemeClr val="tx2"/>
                </a:solidFill>
                <a:latin typeface="Fira Sans Condensed Light" panose="020B0604020202020204" charset="0"/>
                <a:cs typeface="Times New Roman" panose="02020603050405020304" pitchFamily="18" charset="0"/>
              </a:rPr>
              <a:t>.xlsx</a:t>
            </a:r>
          </a:p>
          <a:p>
            <a:pPr algn="just"/>
            <a:endParaRPr lang="es-E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b="1" dirty="0">
                <a:solidFill>
                  <a:schemeClr val="tx2"/>
                </a:solidFill>
                <a:latin typeface="Fira Sans Condensed Light" panose="020B0604020202020204" charset="0"/>
                <a:cs typeface="Times New Roman" panose="02020603050405020304" pitchFamily="18" charset="0"/>
              </a:rPr>
              <a:t>3. </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Aplicar </a:t>
            </a:r>
            <a:r>
              <a:rPr lang="es-ES" sz="1600" dirty="0">
                <a:solidFill>
                  <a:schemeClr val="bg1">
                    <a:lumMod val="60000"/>
                    <a:lumOff val="40000"/>
                  </a:schemeClr>
                </a:solidFill>
                <a:latin typeface="Fira Sans Condensed Light" panose="020B0604020202020204" charset="0"/>
                <a:cs typeface="Times New Roman" panose="02020603050405020304" pitchFamily="18" charset="0"/>
              </a:rPr>
              <a:t>los siguientes filtros:</a:t>
            </a:r>
          </a:p>
          <a:p>
            <a:pPr algn="just"/>
            <a:r>
              <a:rPr lang="es-ES" sz="1600" b="1" dirty="0">
                <a:solidFill>
                  <a:schemeClr val="tx2"/>
                </a:solidFill>
                <a:latin typeface="Fira Sans Condensed Light" panose="020B0604020202020204" charset="0"/>
                <a:cs typeface="Times New Roman" panose="02020603050405020304" pitchFamily="18" charset="0"/>
              </a:rPr>
              <a:t>1-CVE_CLPV      (valores: 1000 a 2000)</a:t>
            </a:r>
          </a:p>
          <a:p>
            <a:pPr algn="just"/>
            <a:r>
              <a:rPr lang="es-ES" sz="1600" b="1" dirty="0">
                <a:solidFill>
                  <a:schemeClr val="tx2"/>
                </a:solidFill>
                <a:latin typeface="Fira Sans Condensed Light" panose="020B0604020202020204" charset="0"/>
                <a:cs typeface="Times New Roman" panose="02020603050405020304" pitchFamily="18" charset="0"/>
              </a:rPr>
              <a:t>2-CVE_VEND     (Todas las claves excepto “5” y “4”)</a:t>
            </a:r>
            <a:endParaRPr lang="en-US" sz="1600" b="1" dirty="0">
              <a:solidFill>
                <a:schemeClr val="tx2"/>
              </a:solidFill>
              <a:latin typeface="Fira Sans Condensed Light" panose="020B0604020202020204" charset="0"/>
              <a:cs typeface="Times New Roman" panose="02020603050405020304" pitchFamily="18" charset="0"/>
            </a:endParaRPr>
          </a:p>
          <a:p>
            <a:pPr algn="just"/>
            <a:r>
              <a:rPr lang="es-ES" sz="1600" b="1" dirty="0">
                <a:solidFill>
                  <a:schemeClr val="tx2"/>
                </a:solidFill>
                <a:latin typeface="Fira Sans Condensed Light" panose="020B0604020202020204" charset="0"/>
                <a:cs typeface="Times New Roman" panose="02020603050405020304" pitchFamily="18" charset="0"/>
              </a:rPr>
              <a:t>3-FECHA_ENT   (Fechas de “28/02/2022”)</a:t>
            </a:r>
          </a:p>
          <a:p>
            <a:pPr algn="just"/>
            <a:r>
              <a:rPr lang="es-ES" sz="1600" b="1" dirty="0">
                <a:solidFill>
                  <a:schemeClr val="tx2"/>
                </a:solidFill>
                <a:latin typeface="Fira Sans Condensed Light" panose="020B0604020202020204" charset="0"/>
                <a:cs typeface="Times New Roman" panose="02020603050405020304" pitchFamily="18" charset="0"/>
              </a:rPr>
              <a:t>4-CAN_TOT       (Cantidades menores a 5951.7)   o  STATUS (“E”)</a:t>
            </a:r>
          </a:p>
          <a:p>
            <a:pPr algn="just"/>
            <a:r>
              <a:rPr lang="es-ES" sz="1600" b="1" dirty="0">
                <a:solidFill>
                  <a:schemeClr val="tx2"/>
                </a:solidFill>
                <a:latin typeface="Fira Sans Condensed Light" panose="020B0604020202020204" charset="0"/>
                <a:cs typeface="Times New Roman" panose="02020603050405020304" pitchFamily="18" charset="0"/>
              </a:rPr>
              <a:t>5-Solo las columnas: CVE_DOC, FECHA_ENT, FECHA_VEN y CAN_TOT</a:t>
            </a:r>
          </a:p>
          <a:p>
            <a:pPr algn="just"/>
            <a:r>
              <a:rPr lang="es-ES" sz="1600" b="1" dirty="0">
                <a:solidFill>
                  <a:schemeClr val="tx2"/>
                </a:solidFill>
                <a:latin typeface="Fira Sans Condensed Light" panose="020B0604020202020204" charset="0"/>
                <a:cs typeface="Times New Roman" panose="02020603050405020304" pitchFamily="18" charset="0"/>
              </a:rPr>
              <a:t>6-Solo las filas de 7001-7099</a:t>
            </a:r>
          </a:p>
          <a:p>
            <a:pPr algn="just"/>
            <a:r>
              <a:rPr lang="es-ES" sz="1600" b="1" dirty="0">
                <a:solidFill>
                  <a:schemeClr val="tx2"/>
                </a:solidFill>
                <a:latin typeface="Fira Sans Condensed Light" panose="020B0604020202020204" charset="0"/>
                <a:cs typeface="Times New Roman" panose="02020603050405020304" pitchFamily="18" charset="0"/>
              </a:rPr>
              <a:t>7-Index= CVE_VEND (valores: 1, 2)  (columna: FECHAELAB)</a:t>
            </a:r>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r"/>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s-ES" sz="1600" b="1" dirty="0">
              <a:solidFill>
                <a:schemeClr val="tx2"/>
              </a:solidFill>
              <a:latin typeface="Fira Sans Condensed Light" panose="020B0604020202020204" charset="0"/>
              <a:cs typeface="Times New Roman" panose="02020603050405020304" pitchFamily="18" charset="0"/>
            </a:endParaRPr>
          </a:p>
        </p:txBody>
      </p:sp>
      <p:sp>
        <p:nvSpPr>
          <p:cNvPr id="11"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35863349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Actividad</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lang="en-US" sz="3000" b="1" dirty="0">
                <a:solidFill>
                  <a:srgbClr val="F3F3F3"/>
                </a:solidFill>
                <a:latin typeface="Rajdhani"/>
                <a:ea typeface="Rajdhani"/>
                <a:cs typeface="Rajdhani"/>
                <a:sym typeface="Rajdhani"/>
              </a:rPr>
              <a:t>2.1</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Extracción</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de Datos)</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78522" y="1424343"/>
            <a:ext cx="8662473" cy="3268361"/>
          </a:xfrm>
          <a:prstGeom prst="rect">
            <a:avLst/>
          </a:prstGeom>
          <a:noFill/>
          <a:ln>
            <a:noFill/>
          </a:ln>
        </p:spPr>
        <p:txBody>
          <a:bodyPr spcFirstLastPara="1" wrap="square" lIns="91425" tIns="182875" rIns="91425" bIns="0" anchor="t" anchorCtr="0">
            <a:noAutofit/>
          </a:bodyPr>
          <a:lstStyle/>
          <a:p>
            <a:pPr algn="just"/>
            <a:r>
              <a:rPr lang="en-US" sz="1600" b="1" dirty="0">
                <a:solidFill>
                  <a:schemeClr val="tx2"/>
                </a:solidFill>
                <a:latin typeface="Fira Sans Condensed Light" panose="020B0604020202020204" charset="0"/>
                <a:cs typeface="Times New Roman" panose="02020603050405020304" pitchFamily="18" charset="0"/>
              </a:rPr>
              <a:t>4.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Crear</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el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archivo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en</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Google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Colab</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respaldarlo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en </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GitHub.</a:t>
            </a:r>
          </a:p>
          <a:p>
            <a:pPr algn="just"/>
            <a:endParaRPr lang="en-U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5.</a:t>
            </a:r>
            <a:r>
              <a:rPr lang="en-US" sz="1600" dirty="0">
                <a:solidFill>
                  <a:schemeClr val="tx2"/>
                </a:solidFill>
                <a:latin typeface="Fira Sans Condensed Light" panose="020B0604020202020204" charset="0"/>
                <a:cs typeface="Times New Roman" panose="02020603050405020304" pitchFamily="18" charset="0"/>
              </a:rPr>
              <a:t>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Por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cada</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filtro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agregar</a:t>
            </a:r>
            <a:r>
              <a:rPr lang="en-US" sz="1600" dirty="0">
                <a:solidFill>
                  <a:schemeClr val="tx2"/>
                </a:solidFill>
                <a:latin typeface="Fira Sans Condensed Light" panose="020B0604020202020204" charset="0"/>
                <a:cs typeface="Times New Roman" panose="02020603050405020304" pitchFamily="18" charset="0"/>
              </a:rPr>
              <a:t> un </a:t>
            </a:r>
            <a:r>
              <a:rPr lang="en-US" sz="1600" b="1" dirty="0" err="1">
                <a:solidFill>
                  <a:schemeClr val="tx2"/>
                </a:solidFill>
                <a:latin typeface="Fira Sans Condensed Light" panose="020B0604020202020204" charset="0"/>
                <a:cs typeface="Times New Roman" panose="02020603050405020304" pitchFamily="18" charset="0"/>
              </a:rPr>
              <a:t>archivo</a:t>
            </a:r>
            <a:r>
              <a:rPr lang="en-US" sz="1600" b="1" dirty="0">
                <a:solidFill>
                  <a:schemeClr val="tx2"/>
                </a:solidFill>
                <a:latin typeface="Fira Sans Condensed Light" panose="020B0604020202020204" charset="0"/>
                <a:cs typeface="Times New Roman" panose="02020603050405020304" pitchFamily="18" charset="0"/>
              </a:rPr>
              <a:t> .csv</a:t>
            </a:r>
            <a:r>
              <a:rPr lang="en-US" sz="1600" dirty="0">
                <a:solidFill>
                  <a:schemeClr val="tx2"/>
                </a:solidFill>
                <a:latin typeface="Fira Sans Condensed Light" panose="020B0604020202020204" charset="0"/>
                <a:cs typeface="Times New Roman" panose="02020603050405020304" pitchFamily="18" charset="0"/>
              </a:rPr>
              <a:t> con </a:t>
            </a:r>
            <a:r>
              <a:rPr lang="en-US" sz="1600" dirty="0" err="1">
                <a:solidFill>
                  <a:schemeClr val="tx2"/>
                </a:solidFill>
                <a:latin typeface="Fira Sans Condensed Light" panose="020B0604020202020204" charset="0"/>
                <a:cs typeface="Times New Roman" panose="02020603050405020304" pitchFamily="18" charset="0"/>
              </a:rPr>
              <a:t>el</a:t>
            </a:r>
            <a:r>
              <a:rPr lang="en-US" sz="1600" dirty="0">
                <a:solidFill>
                  <a:schemeClr val="tx2"/>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nombre</a:t>
            </a:r>
            <a:r>
              <a:rPr lang="en-US" sz="1600" dirty="0">
                <a:solidFill>
                  <a:schemeClr val="tx2"/>
                </a:solidFill>
                <a:latin typeface="Fira Sans Condensed Light" panose="020B0604020202020204" charset="0"/>
                <a:cs typeface="Times New Roman" panose="02020603050405020304" pitchFamily="18" charset="0"/>
              </a:rPr>
              <a:t> de </a:t>
            </a:r>
            <a:r>
              <a:rPr lang="en-US" sz="1600" dirty="0" err="1">
                <a:solidFill>
                  <a:schemeClr val="tx2"/>
                </a:solidFill>
                <a:latin typeface="Fira Sans Condensed Light" panose="020B0604020202020204" charset="0"/>
                <a:cs typeface="Times New Roman" panose="02020603050405020304" pitchFamily="18" charset="0"/>
              </a:rPr>
              <a:t>cada</a:t>
            </a:r>
            <a:r>
              <a:rPr lang="en-US" sz="1600" dirty="0">
                <a:solidFill>
                  <a:schemeClr val="tx2"/>
                </a:solidFill>
                <a:latin typeface="Fira Sans Condensed Light" panose="020B0604020202020204" charset="0"/>
                <a:cs typeface="Times New Roman" panose="02020603050405020304" pitchFamily="18" charset="0"/>
              </a:rPr>
              <a:t> </a:t>
            </a:r>
            <a:r>
              <a:rPr lang="en-US" sz="1600" b="1" dirty="0" err="1">
                <a:solidFill>
                  <a:schemeClr val="tx2"/>
                </a:solidFill>
                <a:latin typeface="Fira Sans Condensed Light" panose="020B0604020202020204" charset="0"/>
                <a:cs typeface="Times New Roman" panose="02020603050405020304" pitchFamily="18" charset="0"/>
              </a:rPr>
              <a:t>filtro</a:t>
            </a:r>
            <a:r>
              <a:rPr lang="en-US" sz="1600" dirty="0">
                <a:solidFill>
                  <a:schemeClr val="tx2"/>
                </a:solidFill>
                <a:latin typeface="Fira Sans Condensed Light" panose="020B0604020202020204" charset="0"/>
                <a:cs typeface="Times New Roman" panose="02020603050405020304" pitchFamily="18" charset="0"/>
              </a:rPr>
              <a:t> y </a:t>
            </a:r>
            <a:r>
              <a:rPr lang="en-US" sz="1600" dirty="0" err="1">
                <a:solidFill>
                  <a:schemeClr val="tx2"/>
                </a:solidFill>
                <a:latin typeface="Fira Sans Condensed Light" panose="020B0604020202020204" charset="0"/>
                <a:cs typeface="Times New Roman" panose="02020603050405020304" pitchFamily="18" charset="0"/>
              </a:rPr>
              <a:t>describir</a:t>
            </a:r>
            <a:r>
              <a:rPr lang="en-US" sz="1600" dirty="0">
                <a:solidFill>
                  <a:schemeClr val="tx2"/>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cuales</a:t>
            </a:r>
            <a:r>
              <a:rPr lang="en-US" sz="1600" dirty="0">
                <a:solidFill>
                  <a:schemeClr val="tx2"/>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fueron</a:t>
            </a:r>
            <a:r>
              <a:rPr lang="en-US" sz="1600" dirty="0">
                <a:solidFill>
                  <a:schemeClr val="tx2"/>
                </a:solidFill>
                <a:latin typeface="Fira Sans Condensed Light" panose="020B0604020202020204" charset="0"/>
                <a:cs typeface="Times New Roman" panose="02020603050405020304" pitchFamily="18" charset="0"/>
              </a:rPr>
              <a:t> las variables </a:t>
            </a:r>
            <a:r>
              <a:rPr lang="en-US" sz="1600" dirty="0" err="1">
                <a:solidFill>
                  <a:schemeClr val="tx2"/>
                </a:solidFill>
                <a:latin typeface="Fira Sans Condensed Light" panose="020B0604020202020204" charset="0"/>
                <a:cs typeface="Times New Roman" panose="02020603050405020304" pitchFamily="18" charset="0"/>
              </a:rPr>
              <a:t>filtradas</a:t>
            </a:r>
            <a:r>
              <a:rPr lang="en-US" sz="1600" dirty="0">
                <a:solidFill>
                  <a:schemeClr val="tx2"/>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dentro</a:t>
            </a:r>
            <a:r>
              <a:rPr lang="en-US" sz="1600" dirty="0">
                <a:solidFill>
                  <a:schemeClr val="tx2"/>
                </a:solidFill>
                <a:latin typeface="Fira Sans Condensed Light" panose="020B0604020202020204" charset="0"/>
                <a:cs typeface="Times New Roman" panose="02020603050405020304" pitchFamily="18" charset="0"/>
              </a:rPr>
              <a:t> del script</a:t>
            </a:r>
          </a:p>
          <a:p>
            <a:pPr algn="just"/>
            <a:endParaRPr lang="en-US" sz="1600" dirty="0">
              <a:solidFill>
                <a:schemeClr val="tx2"/>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6. </a:t>
            </a:r>
            <a:r>
              <a:rPr lang="en-US" sz="1600" b="1" dirty="0" err="1">
                <a:solidFill>
                  <a:schemeClr val="tx2"/>
                </a:solidFill>
                <a:latin typeface="Fira Sans Condensed Light" panose="020B0604020202020204" charset="0"/>
                <a:cs typeface="Times New Roman" panose="02020603050405020304" pitchFamily="18" charset="0"/>
              </a:rPr>
              <a:t>Subir</a:t>
            </a:r>
            <a:r>
              <a:rPr lang="en-US" sz="1600" b="1" dirty="0">
                <a:solidFill>
                  <a:schemeClr val="tx2"/>
                </a:solidFill>
                <a:latin typeface="Fira Sans Condensed Light" panose="020B0604020202020204" charset="0"/>
                <a:cs typeface="Times New Roman" panose="02020603050405020304" pitchFamily="18" charset="0"/>
              </a:rPr>
              <a:t> </a:t>
            </a:r>
            <a:r>
              <a:rPr lang="en-US" sz="1600" dirty="0">
                <a:solidFill>
                  <a:schemeClr val="tx2"/>
                </a:solidFill>
                <a:latin typeface="Fira Sans Condensed Light" panose="020B0604020202020204" charset="0"/>
                <a:cs typeface="Times New Roman" panose="02020603050405020304" pitchFamily="18" charset="0"/>
              </a:rPr>
              <a:t>el link del </a:t>
            </a:r>
            <a:r>
              <a:rPr lang="en-US" sz="1600" dirty="0" err="1">
                <a:solidFill>
                  <a:schemeClr val="tx2"/>
                </a:solidFill>
                <a:latin typeface="Fira Sans Condensed Light" panose="020B0604020202020204" charset="0"/>
                <a:cs typeface="Times New Roman" panose="02020603050405020304" pitchFamily="18" charset="0"/>
              </a:rPr>
              <a:t>repositorio</a:t>
            </a:r>
            <a:r>
              <a:rPr lang="en-US" sz="1600" dirty="0">
                <a:solidFill>
                  <a:schemeClr val="tx2"/>
                </a:solidFill>
                <a:latin typeface="Fira Sans Condensed Light" panose="020B0604020202020204" charset="0"/>
                <a:cs typeface="Times New Roman" panose="02020603050405020304" pitchFamily="18" charset="0"/>
              </a:rPr>
              <a:t> en CANVAS para </a:t>
            </a:r>
            <a:r>
              <a:rPr lang="en-US" sz="1600" b="1" dirty="0">
                <a:solidFill>
                  <a:schemeClr val="tx2"/>
                </a:solidFill>
                <a:latin typeface="Fira Sans Condensed Light" panose="020B0604020202020204" charset="0"/>
                <a:cs typeface="Times New Roman" panose="02020603050405020304" pitchFamily="18" charset="0"/>
              </a:rPr>
              <a:t>“</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Evaluación</a:t>
            </a:r>
            <a:r>
              <a:rPr lang="en-US" sz="1600" b="1" dirty="0">
                <a:solidFill>
                  <a:schemeClr val="tx2"/>
                </a:solidFill>
                <a:latin typeface="Fira Sans Condensed Light" panose="020B0604020202020204" charset="0"/>
                <a:cs typeface="Times New Roman" panose="02020603050405020304" pitchFamily="18" charset="0"/>
              </a:rPr>
              <a:t>”</a:t>
            </a: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r"/>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s-ES" sz="1600" b="1" dirty="0">
              <a:solidFill>
                <a:schemeClr val="tx2"/>
              </a:solidFill>
              <a:latin typeface="Fira Sans Condensed Light" panose="020B0604020202020204" charset="0"/>
              <a:cs typeface="Times New Roman" panose="02020603050405020304" pitchFamily="18" charset="0"/>
            </a:endParaRPr>
          </a:p>
        </p:txBody>
      </p:sp>
      <p:sp>
        <p:nvSpPr>
          <p:cNvPr id="11"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3187262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F3126370-FE3A-15B7-AC41-8BDD0EE7A315}"/>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id="{A93B1ADB-BF3A-0C5A-9026-8CA1F5F807ED}"/>
              </a:ext>
            </a:extLst>
          </p:cNvPr>
          <p:cNvSpPr txBox="1">
            <a:spLocks/>
          </p:cNvSpPr>
          <p:nvPr/>
        </p:nvSpPr>
        <p:spPr>
          <a:xfrm>
            <a:off x="378522" y="76783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Actividad</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2.2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Extracción</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de Datos)</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2E4CCB87-49C5-6E48-F38C-7F189DA208A3}"/>
              </a:ext>
            </a:extLst>
          </p:cNvPr>
          <p:cNvCxnSpPr/>
          <p:nvPr/>
        </p:nvCxnSpPr>
        <p:spPr>
          <a:xfrm rot="5400000">
            <a:off x="203203" y="1043005"/>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a:extLst>
              <a:ext uri="{FF2B5EF4-FFF2-40B4-BE49-F238E27FC236}">
                <a16:creationId xmlns:a16="http://schemas.microsoft.com/office/drawing/2014/main" id="{D1A1B827-5CCF-A8E5-4B9C-4168963C5B15}"/>
              </a:ext>
            </a:extLst>
          </p:cNvPr>
          <p:cNvSpPr txBox="1"/>
          <p:nvPr/>
        </p:nvSpPr>
        <p:spPr>
          <a:xfrm>
            <a:off x="378522" y="1168498"/>
            <a:ext cx="8662473" cy="3268361"/>
          </a:xfrm>
          <a:prstGeom prst="rect">
            <a:avLst/>
          </a:prstGeom>
          <a:noFill/>
          <a:ln>
            <a:noFill/>
          </a:ln>
        </p:spPr>
        <p:txBody>
          <a:bodyPr spcFirstLastPara="1" wrap="square" lIns="91425" tIns="182875" rIns="91425" bIns="0" anchor="t" anchorCtr="0">
            <a:noAutofit/>
          </a:bodyPr>
          <a:lstStyle/>
          <a:p>
            <a:pPr algn="just"/>
            <a:r>
              <a:rPr lang="en-US" sz="1600" b="1" dirty="0">
                <a:solidFill>
                  <a:schemeClr val="tx2"/>
                </a:solidFill>
                <a:latin typeface="Fira Sans Condensed Light" panose="020B0604020202020204" charset="0"/>
                <a:cs typeface="Times New Roman" panose="02020603050405020304" pitchFamily="18" charset="0"/>
              </a:rPr>
              <a:t>1.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Utilizar</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el</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repositorio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creado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con el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nombre</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b="1" dirty="0" err="1">
                <a:solidFill>
                  <a:schemeClr val="tx2"/>
                </a:solidFill>
                <a:latin typeface="Fira Sans Condensed Light" panose="020B0604020202020204" charset="0"/>
                <a:cs typeface="Times New Roman" panose="02020603050405020304" pitchFamily="18" charset="0"/>
              </a:rPr>
              <a:t>Extracción</a:t>
            </a:r>
            <a:r>
              <a:rPr lang="en-US" sz="1600" b="1" dirty="0">
                <a:solidFill>
                  <a:schemeClr val="tx2"/>
                </a:solidFill>
                <a:latin typeface="Fira Sans Condensed Light" panose="020B0604020202020204" charset="0"/>
                <a:cs typeface="Times New Roman" panose="02020603050405020304" pitchFamily="18" charset="0"/>
              </a:rPr>
              <a:t> de Datos,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crear</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una</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carpeta</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dentro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del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repositorio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con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el</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nombre</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de </a:t>
            </a:r>
            <a:r>
              <a:rPr lang="en-US" sz="1600" b="1" dirty="0">
                <a:solidFill>
                  <a:schemeClr val="tx2"/>
                </a:solidFill>
                <a:latin typeface="Fira Sans Condensed Light" panose="020B0604020202020204" charset="0"/>
                <a:cs typeface="Times New Roman" panose="02020603050405020304" pitchFamily="18" charset="0"/>
              </a:rPr>
              <a:t>“</a:t>
            </a:r>
            <a:r>
              <a:rPr lang="en-US" sz="1600" b="1" dirty="0" err="1">
                <a:solidFill>
                  <a:schemeClr val="tx2"/>
                </a:solidFill>
                <a:latin typeface="Fira Sans Condensed Light" panose="020B0604020202020204" charset="0"/>
                <a:cs typeface="Times New Roman" panose="02020603050405020304" pitchFamily="18" charset="0"/>
              </a:rPr>
              <a:t>Actividad</a:t>
            </a:r>
            <a:r>
              <a:rPr lang="en-US" sz="1600" b="1" dirty="0">
                <a:solidFill>
                  <a:schemeClr val="tx2"/>
                </a:solidFill>
                <a:latin typeface="Fira Sans Condensed Light" panose="020B0604020202020204" charset="0"/>
                <a:cs typeface="Times New Roman" panose="02020603050405020304" pitchFamily="18" charset="0"/>
              </a:rPr>
              <a:t> 2.2”</a:t>
            </a:r>
          </a:p>
          <a:p>
            <a:pPr algn="just"/>
            <a:endParaRPr lang="en-U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2.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Ingresar</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el</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archivo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de la base de datos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correspondiente</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al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país</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asignado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a:solidFill>
                  <a:schemeClr val="tx2"/>
                </a:solidFill>
                <a:latin typeface="Fira Sans Condensed Light" panose="020B0604020202020204" charset="0"/>
                <a:cs typeface="Times New Roman" panose="02020603050405020304" pitchFamily="18" charset="0"/>
              </a:rPr>
              <a:t>Archivo “pais.csv”</a:t>
            </a:r>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s-E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b="1" dirty="0">
                <a:solidFill>
                  <a:schemeClr val="tx2"/>
                </a:solidFill>
                <a:latin typeface="Fira Sans Condensed Light" panose="020B0604020202020204" charset="0"/>
                <a:cs typeface="Times New Roman" panose="02020603050405020304" pitchFamily="18" charset="0"/>
              </a:rPr>
              <a:t>3. </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Aplicar </a:t>
            </a:r>
            <a:r>
              <a:rPr lang="es-ES" sz="1600" dirty="0">
                <a:solidFill>
                  <a:schemeClr val="bg1">
                    <a:lumMod val="60000"/>
                    <a:lumOff val="40000"/>
                  </a:schemeClr>
                </a:solidFill>
                <a:latin typeface="Fira Sans Condensed Light" panose="020B0604020202020204" charset="0"/>
                <a:cs typeface="Times New Roman" panose="02020603050405020304" pitchFamily="18" charset="0"/>
              </a:rPr>
              <a:t>los siguientes filtros:</a:t>
            </a: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 </a:t>
            </a:r>
            <a:r>
              <a:rPr lang="es-ES" sz="1600" b="1" dirty="0">
                <a:solidFill>
                  <a:schemeClr val="tx2"/>
                </a:solidFill>
                <a:latin typeface="Fira Sans Condensed Light" panose="020B0604020202020204" charset="0"/>
                <a:cs typeface="Times New Roman" panose="02020603050405020304" pitchFamily="18" charset="0"/>
              </a:rPr>
              <a:t>Los registros de 5 “</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host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name</a:t>
            </a:r>
            <a:r>
              <a:rPr lang="es-ES" sz="1600" b="1" dirty="0">
                <a:solidFill>
                  <a:schemeClr val="tx2"/>
                </a:solidFill>
                <a:latin typeface="Fira Sans Condensed Light" panose="020B0604020202020204" charset="0"/>
                <a:cs typeface="Times New Roman" panose="02020603050405020304" pitchFamily="18" charset="0"/>
              </a:rPr>
              <a:t>”  diferentes</a:t>
            </a: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b) </a:t>
            </a:r>
            <a:r>
              <a:rPr lang="es-ES" sz="1600" b="1" dirty="0">
                <a:solidFill>
                  <a:schemeClr val="tx2"/>
                </a:solidFill>
                <a:latin typeface="Fira Sans Condensed Light" panose="020B0604020202020204" charset="0"/>
                <a:cs typeface="Times New Roman" panose="02020603050405020304" pitchFamily="18" charset="0"/>
              </a:rPr>
              <a:t>Los registros de los host que se hallan unido a Airbnb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despues</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del año 2020</a:t>
            </a:r>
            <a:r>
              <a:rPr lang="es-ES" sz="1600" b="1" dirty="0">
                <a:solidFill>
                  <a:schemeClr val="tx2"/>
                </a:solidFill>
                <a:latin typeface="Fira Sans Condensed Light" panose="020B0604020202020204" charset="0"/>
                <a:cs typeface="Times New Roman" panose="02020603050405020304" pitchFamily="18" charset="0"/>
              </a:rPr>
              <a:t>”</a:t>
            </a:r>
            <a:endParaRPr lang="en-US" sz="1600" b="1" dirty="0">
              <a:solidFill>
                <a:schemeClr val="tx2"/>
              </a:solidFill>
              <a:latin typeface="Fira Sans Condensed Light" panose="020B0604020202020204" charset="0"/>
              <a:cs typeface="Times New Roman" panose="02020603050405020304" pitchFamily="18" charset="0"/>
            </a:endParaRP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c) </a:t>
            </a:r>
            <a:r>
              <a:rPr lang="es-ES" sz="1600" b="1" dirty="0">
                <a:solidFill>
                  <a:schemeClr val="tx2"/>
                </a:solidFill>
                <a:latin typeface="Fira Sans Condensed Light" panose="020B0604020202020204" charset="0"/>
                <a:cs typeface="Times New Roman" panose="02020603050405020304" pitchFamily="18" charset="0"/>
              </a:rPr>
              <a:t>Los registros de los host que responden “</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 más tardar en 1 día</a:t>
            </a:r>
            <a:r>
              <a:rPr lang="es-ES" sz="1600" b="1" dirty="0">
                <a:solidFill>
                  <a:schemeClr val="tx2"/>
                </a:solidFill>
                <a:latin typeface="Fira Sans Condensed Light" panose="020B0604020202020204" charset="0"/>
                <a:cs typeface="Times New Roman" panose="02020603050405020304" pitchFamily="18" charset="0"/>
              </a:rPr>
              <a:t>”</a:t>
            </a: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d) </a:t>
            </a:r>
            <a:r>
              <a:rPr lang="es-ES" sz="1600" b="1" dirty="0">
                <a:solidFill>
                  <a:schemeClr val="tx2"/>
                </a:solidFill>
                <a:latin typeface="Fira Sans Condensed Light" panose="020B0604020202020204" charset="0"/>
                <a:cs typeface="Times New Roman" panose="02020603050405020304" pitchFamily="18" charset="0"/>
              </a:rPr>
              <a:t>Los registros de las filas “</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Múltiplos de 200… (400, 600, 800, etc.)</a:t>
            </a:r>
            <a:r>
              <a:rPr lang="es-ES" sz="1600" b="1" dirty="0">
                <a:solidFill>
                  <a:schemeClr val="tx2"/>
                </a:solidFill>
                <a:latin typeface="Fira Sans Condensed Light" panose="020B0604020202020204" charset="0"/>
                <a:cs typeface="Times New Roman" panose="02020603050405020304" pitchFamily="18" charset="0"/>
              </a:rPr>
              <a:t>”</a:t>
            </a: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e) </a:t>
            </a:r>
            <a:r>
              <a:rPr lang="es-ES" sz="1600" b="1" dirty="0">
                <a:solidFill>
                  <a:schemeClr val="tx2"/>
                </a:solidFill>
                <a:latin typeface="Fira Sans Condensed Light" panose="020B0604020202020204" charset="0"/>
                <a:cs typeface="Times New Roman" panose="02020603050405020304" pitchFamily="18" charset="0"/>
              </a:rPr>
              <a:t>Los registros de los tipos de cuarto: </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Entire</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home”  y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Private</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room</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t>
            </a: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f) </a:t>
            </a:r>
            <a:r>
              <a:rPr lang="es-ES" sz="1600" b="1" dirty="0">
                <a:solidFill>
                  <a:schemeClr val="tx2"/>
                </a:solidFill>
                <a:latin typeface="Fira Sans Condensed Light" panose="020B0604020202020204" charset="0"/>
                <a:cs typeface="Times New Roman" panose="02020603050405020304" pitchFamily="18" charset="0"/>
              </a:rPr>
              <a:t>Los registros que “</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 lo mucho cuenten con 4 camas</a:t>
            </a:r>
            <a:r>
              <a:rPr lang="es-ES" sz="1600" b="1" dirty="0">
                <a:solidFill>
                  <a:schemeClr val="tx2"/>
                </a:solidFill>
                <a:latin typeface="Fira Sans Condensed Light" panose="020B0604020202020204" charset="0"/>
                <a:cs typeface="Times New Roman" panose="02020603050405020304" pitchFamily="18" charset="0"/>
              </a:rPr>
              <a:t>” </a:t>
            </a: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g) </a:t>
            </a:r>
            <a:r>
              <a:rPr lang="es-ES" sz="1600" b="1" dirty="0">
                <a:solidFill>
                  <a:schemeClr val="tx2"/>
                </a:solidFill>
                <a:latin typeface="Fira Sans Condensed Light" panose="020B0604020202020204" charset="0"/>
                <a:cs typeface="Times New Roman" panose="02020603050405020304" pitchFamily="18" charset="0"/>
              </a:rPr>
              <a:t>Los registros que “</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sean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superhost</a:t>
            </a:r>
            <a:r>
              <a:rPr lang="es-ES" sz="1600" b="1" dirty="0">
                <a:solidFill>
                  <a:schemeClr val="tx2"/>
                </a:solidFill>
                <a:latin typeface="Fira Sans Condensed Light" panose="020B0604020202020204" charset="0"/>
                <a:cs typeface="Times New Roman" panose="02020603050405020304" pitchFamily="18" charset="0"/>
              </a:rPr>
              <a:t>”</a:t>
            </a: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h) </a:t>
            </a:r>
            <a:r>
              <a:rPr lang="es-ES" sz="1600" b="1" dirty="0">
                <a:solidFill>
                  <a:schemeClr val="tx2"/>
                </a:solidFill>
                <a:latin typeface="Fira Sans Condensed Light" panose="020B0604020202020204" charset="0"/>
                <a:cs typeface="Times New Roman" panose="02020603050405020304" pitchFamily="18" charset="0"/>
              </a:rPr>
              <a:t>Los registros de las columnas “</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impares</a:t>
            </a:r>
            <a:r>
              <a:rPr lang="es-ES" sz="1600" b="1" dirty="0">
                <a:solidFill>
                  <a:schemeClr val="tx2"/>
                </a:solidFill>
                <a:latin typeface="Fira Sans Condensed Light" panose="020B0604020202020204" charset="0"/>
                <a:cs typeface="Times New Roman" panose="02020603050405020304" pitchFamily="18" charset="0"/>
              </a:rPr>
              <a:t>”</a:t>
            </a:r>
            <a:endParaRPr lang="en-U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r"/>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s-ES" sz="1600" b="1" dirty="0">
              <a:solidFill>
                <a:schemeClr val="tx2"/>
              </a:solidFill>
              <a:latin typeface="Fira Sans Condensed Light" panose="020B0604020202020204" charset="0"/>
              <a:cs typeface="Times New Roman" panose="02020603050405020304" pitchFamily="18" charset="0"/>
            </a:endParaRPr>
          </a:p>
        </p:txBody>
      </p:sp>
      <p:sp>
        <p:nvSpPr>
          <p:cNvPr id="11" name="Google Shape;136;p27">
            <a:extLst>
              <a:ext uri="{FF2B5EF4-FFF2-40B4-BE49-F238E27FC236}">
                <a16:creationId xmlns:a16="http://schemas.microsoft.com/office/drawing/2014/main" id="{9DBD206E-5D7A-57DC-8D03-C2C705ECC1E4}"/>
              </a:ext>
            </a:extLst>
          </p:cNvPr>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3" name="Picture 4" descr="The Learning Gate | Tec de Monterrey">
            <a:extLst>
              <a:ext uri="{FF2B5EF4-FFF2-40B4-BE49-F238E27FC236}">
                <a16:creationId xmlns:a16="http://schemas.microsoft.com/office/drawing/2014/main" id="{8A1F9184-89D0-2E59-9C37-F032C026EF3C}"/>
              </a:ext>
            </a:extLst>
          </p:cNvPr>
          <p:cNvPicPr>
            <a:picLocks noChangeAspect="1" noChangeArrowheads="1"/>
          </p:cNvPicPr>
          <p:nvPr/>
        </p:nvPicPr>
        <p:blipFill>
          <a:blip r:embed="rId3">
            <a:lum bright="100000" contrast="100000"/>
          </a:blip>
          <a:srcRect/>
          <a:stretch>
            <a:fillRect/>
          </a:stretch>
        </p:blipFill>
        <p:spPr bwMode="auto">
          <a:xfrm>
            <a:off x="6033052" y="272947"/>
            <a:ext cx="2818846" cy="494885"/>
          </a:xfrm>
          <a:prstGeom prst="rect">
            <a:avLst/>
          </a:prstGeom>
          <a:noFill/>
        </p:spPr>
      </p:pic>
    </p:spTree>
    <p:extLst>
      <p:ext uri="{BB962C8B-B14F-4D97-AF65-F5344CB8AC3E}">
        <p14:creationId xmlns:p14="http://schemas.microsoft.com/office/powerpoint/2010/main" val="39256360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C94A7997-2F1E-1407-C93D-0E7AD6C207F1}"/>
            </a:ext>
          </a:extLst>
        </p:cNvPr>
        <p:cNvGrpSpPr/>
        <p:nvPr/>
      </p:nvGrpSpPr>
      <p:grpSpPr>
        <a:xfrm>
          <a:off x="0" y="0"/>
          <a:ext cx="0" cy="0"/>
          <a:chOff x="0" y="0"/>
          <a:chExt cx="0" cy="0"/>
        </a:xfrm>
      </p:grpSpPr>
      <p:sp>
        <p:nvSpPr>
          <p:cNvPr id="151" name="Google Shape;699;p36">
            <a:extLst>
              <a:ext uri="{FF2B5EF4-FFF2-40B4-BE49-F238E27FC236}">
                <a16:creationId xmlns:a16="http://schemas.microsoft.com/office/drawing/2014/main" id="{4EEC20BC-1FB1-B3AB-D35F-478F88B97A83}"/>
              </a:ext>
            </a:extLst>
          </p:cNvPr>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Actividad</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2.2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Extracción</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de Datos)</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77B71352-2E90-0B88-6225-871F9A82C172}"/>
              </a:ext>
            </a:extLst>
          </p:cNvPr>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a:extLst>
              <a:ext uri="{FF2B5EF4-FFF2-40B4-BE49-F238E27FC236}">
                <a16:creationId xmlns:a16="http://schemas.microsoft.com/office/drawing/2014/main" id="{E407D344-2ED7-A7CF-4006-934741FBBA51}"/>
              </a:ext>
            </a:extLst>
          </p:cNvPr>
          <p:cNvSpPr txBox="1"/>
          <p:nvPr/>
        </p:nvSpPr>
        <p:spPr>
          <a:xfrm>
            <a:off x="378522" y="1323582"/>
            <a:ext cx="8662473" cy="3268361"/>
          </a:xfrm>
          <a:prstGeom prst="rect">
            <a:avLst/>
          </a:prstGeom>
          <a:noFill/>
          <a:ln>
            <a:noFill/>
          </a:ln>
        </p:spPr>
        <p:txBody>
          <a:bodyPr spcFirstLastPara="1" wrap="square" lIns="91425" tIns="182875" rIns="91425" bIns="0" anchor="t" anchorCtr="0">
            <a:noAutofit/>
          </a:bodyPr>
          <a:lstStyle/>
          <a:p>
            <a:pPr algn="just"/>
            <a:r>
              <a:rPr lang="en-US" sz="1600" b="1" dirty="0">
                <a:solidFill>
                  <a:schemeClr val="tx2"/>
                </a:solidFill>
                <a:latin typeface="Fira Sans Condensed Light" panose="020B0604020202020204" charset="0"/>
                <a:cs typeface="Times New Roman" panose="02020603050405020304" pitchFamily="18" charset="0"/>
              </a:rPr>
              <a:t>4. </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Crear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el</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archivo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de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código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ya</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sea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en</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Google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Colab</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o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en</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Visual Studio Code</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respaldarlo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en</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GitHub.</a:t>
            </a:r>
          </a:p>
          <a:p>
            <a:pPr algn="just"/>
            <a:endParaRPr lang="en-U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5.</a:t>
            </a:r>
            <a:r>
              <a:rPr lang="en-US" sz="1600" dirty="0">
                <a:solidFill>
                  <a:schemeClr val="tx2"/>
                </a:solidFill>
                <a:latin typeface="Fira Sans Condensed Light" panose="020B0604020202020204" charset="0"/>
                <a:cs typeface="Times New Roman" panose="02020603050405020304" pitchFamily="18" charset="0"/>
              </a:rPr>
              <a:t>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Por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cada</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filtro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agregar</a:t>
            </a:r>
            <a:r>
              <a:rPr lang="en-US" sz="1600" dirty="0">
                <a:solidFill>
                  <a:schemeClr val="tx2"/>
                </a:solidFill>
                <a:latin typeface="Fira Sans Condensed Light" panose="020B0604020202020204" charset="0"/>
                <a:cs typeface="Times New Roman" panose="02020603050405020304" pitchFamily="18" charset="0"/>
              </a:rPr>
              <a:t> un </a:t>
            </a:r>
            <a:r>
              <a:rPr lang="en-US" sz="1600" b="1" dirty="0" err="1">
                <a:solidFill>
                  <a:schemeClr val="tx2"/>
                </a:solidFill>
                <a:latin typeface="Fira Sans Condensed Light" panose="020B0604020202020204" charset="0"/>
                <a:cs typeface="Times New Roman" panose="02020603050405020304" pitchFamily="18" charset="0"/>
              </a:rPr>
              <a:t>archivo</a:t>
            </a:r>
            <a:r>
              <a:rPr lang="en-US" sz="1600" b="1" dirty="0">
                <a:solidFill>
                  <a:schemeClr val="tx2"/>
                </a:solidFill>
                <a:latin typeface="Fira Sans Condensed Light" panose="020B0604020202020204" charset="0"/>
                <a:cs typeface="Times New Roman" panose="02020603050405020304" pitchFamily="18" charset="0"/>
              </a:rPr>
              <a:t> .csv </a:t>
            </a:r>
            <a:r>
              <a:rPr lang="en-US" sz="1600" dirty="0">
                <a:solidFill>
                  <a:schemeClr val="tx2"/>
                </a:solidFill>
                <a:latin typeface="Fira Sans Condensed Light" panose="020B0604020202020204" charset="0"/>
                <a:cs typeface="Times New Roman" panose="02020603050405020304" pitchFamily="18" charset="0"/>
              </a:rPr>
              <a:t>con </a:t>
            </a:r>
            <a:r>
              <a:rPr lang="en-US" sz="1600" dirty="0" err="1">
                <a:solidFill>
                  <a:schemeClr val="tx2"/>
                </a:solidFill>
                <a:latin typeface="Fira Sans Condensed Light" panose="020B0604020202020204" charset="0"/>
                <a:cs typeface="Times New Roman" panose="02020603050405020304" pitchFamily="18" charset="0"/>
              </a:rPr>
              <a:t>el</a:t>
            </a:r>
            <a:r>
              <a:rPr lang="en-US" sz="1600" dirty="0">
                <a:solidFill>
                  <a:schemeClr val="tx2"/>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nombre</a:t>
            </a:r>
            <a:r>
              <a:rPr lang="en-US" sz="1600" dirty="0">
                <a:solidFill>
                  <a:schemeClr val="tx2"/>
                </a:solidFill>
                <a:latin typeface="Fira Sans Condensed Light" panose="020B0604020202020204" charset="0"/>
                <a:cs typeface="Times New Roman" panose="02020603050405020304" pitchFamily="18" charset="0"/>
              </a:rPr>
              <a:t> de </a:t>
            </a:r>
            <a:r>
              <a:rPr lang="en-US" sz="1600" dirty="0" err="1">
                <a:solidFill>
                  <a:schemeClr val="tx2"/>
                </a:solidFill>
                <a:latin typeface="Fira Sans Condensed Light" panose="020B0604020202020204" charset="0"/>
                <a:cs typeface="Times New Roman" panose="02020603050405020304" pitchFamily="18" charset="0"/>
              </a:rPr>
              <a:t>cada</a:t>
            </a:r>
            <a:r>
              <a:rPr lang="en-US" sz="1600" dirty="0">
                <a:solidFill>
                  <a:schemeClr val="tx2"/>
                </a:solidFill>
                <a:latin typeface="Fira Sans Condensed Light" panose="020B0604020202020204" charset="0"/>
                <a:cs typeface="Times New Roman" panose="02020603050405020304" pitchFamily="18" charset="0"/>
              </a:rPr>
              <a:t> </a:t>
            </a:r>
            <a:r>
              <a:rPr lang="en-US" sz="1600" b="1" dirty="0" err="1">
                <a:solidFill>
                  <a:schemeClr val="tx2"/>
                </a:solidFill>
                <a:latin typeface="Fira Sans Condensed Light" panose="020B0604020202020204" charset="0"/>
                <a:cs typeface="Times New Roman" panose="02020603050405020304" pitchFamily="18" charset="0"/>
              </a:rPr>
              <a:t>filtro</a:t>
            </a:r>
            <a:r>
              <a:rPr lang="en-US" sz="1600" dirty="0">
                <a:solidFill>
                  <a:schemeClr val="tx2"/>
                </a:solidFill>
                <a:latin typeface="Fira Sans Condensed Light" panose="020B0604020202020204" charset="0"/>
                <a:cs typeface="Times New Roman" panose="02020603050405020304" pitchFamily="18" charset="0"/>
              </a:rPr>
              <a:t> y </a:t>
            </a:r>
            <a:r>
              <a:rPr lang="en-US" sz="1600" dirty="0" err="1">
                <a:solidFill>
                  <a:schemeClr val="tx2"/>
                </a:solidFill>
                <a:latin typeface="Fira Sans Condensed Light" panose="020B0604020202020204" charset="0"/>
                <a:cs typeface="Times New Roman" panose="02020603050405020304" pitchFamily="18" charset="0"/>
              </a:rPr>
              <a:t>describir</a:t>
            </a:r>
            <a:r>
              <a:rPr lang="en-US" sz="1600" dirty="0">
                <a:solidFill>
                  <a:schemeClr val="tx2"/>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cuales</a:t>
            </a:r>
            <a:r>
              <a:rPr lang="en-US" sz="1600" dirty="0">
                <a:solidFill>
                  <a:schemeClr val="tx2"/>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fueron</a:t>
            </a:r>
            <a:r>
              <a:rPr lang="en-US" sz="1600" dirty="0">
                <a:solidFill>
                  <a:schemeClr val="tx2"/>
                </a:solidFill>
                <a:latin typeface="Fira Sans Condensed Light" panose="020B0604020202020204" charset="0"/>
                <a:cs typeface="Times New Roman" panose="02020603050405020304" pitchFamily="18" charset="0"/>
              </a:rPr>
              <a:t> las variables </a:t>
            </a:r>
            <a:r>
              <a:rPr lang="en-US" sz="1600" dirty="0" err="1">
                <a:solidFill>
                  <a:schemeClr val="tx2"/>
                </a:solidFill>
                <a:latin typeface="Fira Sans Condensed Light" panose="020B0604020202020204" charset="0"/>
                <a:cs typeface="Times New Roman" panose="02020603050405020304" pitchFamily="18" charset="0"/>
              </a:rPr>
              <a:t>filtradas</a:t>
            </a:r>
            <a:r>
              <a:rPr lang="en-US" sz="1600" dirty="0">
                <a:solidFill>
                  <a:schemeClr val="tx2"/>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dentro</a:t>
            </a:r>
            <a:r>
              <a:rPr lang="en-US" sz="1600" dirty="0">
                <a:solidFill>
                  <a:schemeClr val="tx2"/>
                </a:solidFill>
                <a:latin typeface="Fira Sans Condensed Light" panose="020B0604020202020204" charset="0"/>
                <a:cs typeface="Times New Roman" panose="02020603050405020304" pitchFamily="18" charset="0"/>
              </a:rPr>
              <a:t> del script</a:t>
            </a: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7. Subir </a:t>
            </a:r>
            <a:r>
              <a:rPr lang="en-US" sz="1600" dirty="0" err="1">
                <a:solidFill>
                  <a:schemeClr val="tx2"/>
                </a:solidFill>
                <a:latin typeface="Fira Sans Condensed Light" panose="020B0604020202020204" charset="0"/>
                <a:cs typeface="Times New Roman" panose="02020603050405020304" pitchFamily="18" charset="0"/>
              </a:rPr>
              <a:t>el</a:t>
            </a:r>
            <a:r>
              <a:rPr lang="en-US" sz="1600" dirty="0">
                <a:solidFill>
                  <a:schemeClr val="tx2"/>
                </a:solidFill>
                <a:latin typeface="Fira Sans Condensed Light" panose="020B0604020202020204" charset="0"/>
                <a:cs typeface="Times New Roman" panose="02020603050405020304" pitchFamily="18" charset="0"/>
              </a:rPr>
              <a:t> link del </a:t>
            </a:r>
            <a:r>
              <a:rPr lang="en-US" sz="1600" dirty="0" err="1">
                <a:solidFill>
                  <a:schemeClr val="tx2"/>
                </a:solidFill>
                <a:latin typeface="Fira Sans Condensed Light" panose="020B0604020202020204" charset="0"/>
                <a:cs typeface="Times New Roman" panose="02020603050405020304" pitchFamily="18" charset="0"/>
              </a:rPr>
              <a:t>repositorio</a:t>
            </a:r>
            <a:r>
              <a:rPr lang="en-US" sz="1600" dirty="0">
                <a:solidFill>
                  <a:schemeClr val="tx2"/>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en</a:t>
            </a:r>
            <a:r>
              <a:rPr lang="en-US" sz="1600" dirty="0">
                <a:solidFill>
                  <a:schemeClr val="tx2"/>
                </a:solidFill>
                <a:latin typeface="Fira Sans Condensed Light" panose="020B0604020202020204" charset="0"/>
                <a:cs typeface="Times New Roman" panose="02020603050405020304" pitchFamily="18" charset="0"/>
              </a:rPr>
              <a:t> CANVAS para </a:t>
            </a:r>
            <a:r>
              <a:rPr lang="en-US" sz="1600" b="1" dirty="0">
                <a:solidFill>
                  <a:schemeClr val="tx2"/>
                </a:solidFill>
                <a:latin typeface="Fira Sans Condensed Light" panose="020B0604020202020204" charset="0"/>
                <a:cs typeface="Times New Roman" panose="02020603050405020304" pitchFamily="18" charset="0"/>
              </a:rPr>
              <a:t>“</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Evaluación</a:t>
            </a:r>
            <a:r>
              <a:rPr lang="en-US" sz="1600" b="1" dirty="0">
                <a:solidFill>
                  <a:schemeClr val="tx2"/>
                </a:solidFill>
                <a:latin typeface="Fira Sans Condensed Light" panose="020B0604020202020204" charset="0"/>
                <a:cs typeface="Times New Roman" panose="02020603050405020304" pitchFamily="18" charset="0"/>
              </a:rPr>
              <a:t>”</a:t>
            </a: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r"/>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s-ES" sz="1600" b="1" dirty="0">
              <a:solidFill>
                <a:schemeClr val="tx2"/>
              </a:solidFill>
              <a:latin typeface="Fira Sans Condensed Light" panose="020B0604020202020204" charset="0"/>
              <a:cs typeface="Times New Roman" panose="02020603050405020304" pitchFamily="18" charset="0"/>
            </a:endParaRPr>
          </a:p>
        </p:txBody>
      </p:sp>
      <p:sp>
        <p:nvSpPr>
          <p:cNvPr id="11" name="Google Shape;136;p27">
            <a:extLst>
              <a:ext uri="{FF2B5EF4-FFF2-40B4-BE49-F238E27FC236}">
                <a16:creationId xmlns:a16="http://schemas.microsoft.com/office/drawing/2014/main" id="{CA88E2DA-717D-B153-7EBD-911940F0793C}"/>
              </a:ext>
            </a:extLst>
          </p:cNvPr>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3" name="Picture 4" descr="The Learning Gate | Tec de Monterrey">
            <a:extLst>
              <a:ext uri="{FF2B5EF4-FFF2-40B4-BE49-F238E27FC236}">
                <a16:creationId xmlns:a16="http://schemas.microsoft.com/office/drawing/2014/main" id="{22AC187D-3C46-0FA2-347E-56D4D38F5E5D}"/>
              </a:ext>
            </a:extLst>
          </p:cNvPr>
          <p:cNvPicPr>
            <a:picLocks noChangeAspect="1" noChangeArrowheads="1"/>
          </p:cNvPicPr>
          <p:nvPr/>
        </p:nvPicPr>
        <p:blipFill>
          <a:blip r:embed="rId3">
            <a:lum bright="100000" contrast="100000"/>
          </a:blip>
          <a:srcRect/>
          <a:stretch>
            <a:fillRect/>
          </a:stretch>
        </p:blipFill>
        <p:spPr bwMode="auto">
          <a:xfrm>
            <a:off x="6033052" y="272947"/>
            <a:ext cx="2818846" cy="494885"/>
          </a:xfrm>
          <a:prstGeom prst="rect">
            <a:avLst/>
          </a:prstGeom>
          <a:noFill/>
        </p:spPr>
      </p:pic>
    </p:spTree>
    <p:extLst>
      <p:ext uri="{BB962C8B-B14F-4D97-AF65-F5344CB8AC3E}">
        <p14:creationId xmlns:p14="http://schemas.microsoft.com/office/powerpoint/2010/main" val="309233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8"/>
        <p:cNvGrpSpPr/>
        <p:nvPr/>
      </p:nvGrpSpPr>
      <p:grpSpPr>
        <a:xfrm>
          <a:off x="0" y="0"/>
          <a:ext cx="0" cy="0"/>
          <a:chOff x="0" y="0"/>
          <a:chExt cx="0" cy="0"/>
        </a:xfrm>
      </p:grpSpPr>
      <p:sp>
        <p:nvSpPr>
          <p:cNvPr id="6" name="Google Shape;1768;p46"/>
          <p:cNvSpPr txBox="1">
            <a:spLocks/>
          </p:cNvSpPr>
          <p:nvPr/>
        </p:nvSpPr>
        <p:spPr>
          <a:xfrm>
            <a:off x="2562175" y="725400"/>
            <a:ext cx="4020000" cy="1462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r>
              <a:rPr lang="es-ES" dirty="0"/>
              <a:t>Fin de la Sesión</a:t>
            </a:r>
          </a:p>
        </p:txBody>
      </p:sp>
      <p:sp>
        <p:nvSpPr>
          <p:cNvPr id="7" name="Google Shape;1769;p46"/>
          <p:cNvSpPr txBox="1">
            <a:spLocks/>
          </p:cNvSpPr>
          <p:nvPr/>
        </p:nvSpPr>
        <p:spPr>
          <a:xfrm>
            <a:off x="2561975" y="2105100"/>
            <a:ext cx="4020000" cy="1203900"/>
          </a:xfrm>
          <a:prstGeom prst="rect">
            <a:avLst/>
          </a:prstGeom>
          <a:solidFill>
            <a:srgbClr val="FFFFFF">
              <a:alpha val="45090"/>
            </a:srgb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rgbClr val="434343"/>
              </a:buClr>
              <a:buSzPts val="1100"/>
              <a:buFont typeface="Fira Sans Condensed Light"/>
              <a:buAutoNum type="arabicPeriod"/>
              <a:defRPr sz="13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298450" algn="l" rtl="0">
              <a:lnSpc>
                <a:spcPct val="115000"/>
              </a:lnSpc>
              <a:spcBef>
                <a:spcPts val="1600"/>
              </a:spcBef>
              <a:spcAft>
                <a:spcPts val="0"/>
              </a:spcAft>
              <a:buClr>
                <a:srgbClr val="000000"/>
              </a:buClr>
              <a:buSzPts val="1100"/>
              <a:buFont typeface="Fira Sans Condensed Light"/>
              <a:buAutoNum type="romanLcPeriod"/>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298450" algn="l" rtl="0">
              <a:lnSpc>
                <a:spcPct val="115000"/>
              </a:lnSpc>
              <a:spcBef>
                <a:spcPts val="1600"/>
              </a:spcBef>
              <a:spcAft>
                <a:spcPts val="0"/>
              </a:spcAft>
              <a:buClr>
                <a:srgbClr val="000000"/>
              </a:buClr>
              <a:buSzPts val="1100"/>
              <a:buFont typeface="Fira Sans Condensed Light"/>
              <a:buAutoNum type="arabicPeriod"/>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298450" algn="l" rtl="0">
              <a:lnSpc>
                <a:spcPct val="115000"/>
              </a:lnSpc>
              <a:spcBef>
                <a:spcPts val="1600"/>
              </a:spcBef>
              <a:spcAft>
                <a:spcPts val="0"/>
              </a:spcAft>
              <a:buClr>
                <a:srgbClr val="000000"/>
              </a:buClr>
              <a:buSzPts val="1100"/>
              <a:buFont typeface="Fira Sans Condensed Light"/>
              <a:buAutoNum type="romanLcPeriod"/>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298450" algn="l" rtl="0">
              <a:lnSpc>
                <a:spcPct val="115000"/>
              </a:lnSpc>
              <a:spcBef>
                <a:spcPts val="1600"/>
              </a:spcBef>
              <a:spcAft>
                <a:spcPts val="0"/>
              </a:spcAft>
              <a:buClr>
                <a:srgbClr val="000000"/>
              </a:buClr>
              <a:buSzPts val="1100"/>
              <a:buFont typeface="Fira Sans Condensed Light"/>
              <a:buAutoNum type="arabicPeriod"/>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298450" algn="l" rtl="0">
              <a:lnSpc>
                <a:spcPct val="115000"/>
              </a:lnSpc>
              <a:spcBef>
                <a:spcPts val="1600"/>
              </a:spcBef>
              <a:spcAft>
                <a:spcPts val="1600"/>
              </a:spcAft>
              <a:buClr>
                <a:srgbClr val="000000"/>
              </a:buClr>
              <a:buSzPts val="1100"/>
              <a:buFont typeface="Fira Sans Condensed Light"/>
              <a:buAutoNum type="romanLcPeriod"/>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buClr>
                <a:schemeClr val="dk1"/>
              </a:buClr>
              <a:buFont typeface="Arial"/>
              <a:buNone/>
            </a:pPr>
            <a:r>
              <a:rPr lang="es-ES" dirty="0"/>
              <a:t>Preguntas?</a:t>
            </a:r>
          </a:p>
          <a:p>
            <a:pPr marL="0" indent="0" algn="ctr">
              <a:buClr>
                <a:schemeClr val="dk1"/>
              </a:buClr>
              <a:buFont typeface="Arial"/>
              <a:buNone/>
            </a:pPr>
            <a:endParaRPr lang="es-ES" dirty="0"/>
          </a:p>
          <a:p>
            <a:pPr marL="0" indent="0" algn="ctr">
              <a:buClr>
                <a:schemeClr val="dk1"/>
              </a:buClr>
              <a:buFont typeface="Arial"/>
              <a:buNone/>
            </a:pPr>
            <a:r>
              <a:rPr lang="es-ES" dirty="0">
                <a:hlinkClick r:id="rId4"/>
              </a:rPr>
              <a:t>Alfredo.garcias@tec.mx</a:t>
            </a:r>
            <a:endParaRPr lang="es-ES" dirty="0"/>
          </a:p>
          <a:p>
            <a:pPr marL="0" indent="0" algn="ctr">
              <a:buClr>
                <a:schemeClr val="dk1"/>
              </a:buClr>
              <a:buFont typeface="Arial"/>
              <a:buNone/>
            </a:pPr>
            <a:r>
              <a:rPr lang="es-ES" dirty="0"/>
              <a:t>https://itesm.zoom.us/my/alfredo.garcia</a:t>
            </a:r>
          </a:p>
          <a:p>
            <a:pPr marL="0" indent="0" algn="ctr">
              <a:buClr>
                <a:schemeClr val="dk1"/>
              </a:buClr>
              <a:buFont typeface="Arial"/>
              <a:buNone/>
            </a:pPr>
            <a:r>
              <a:rPr lang="es-ES" dirty="0"/>
              <a:t> </a:t>
            </a:r>
          </a:p>
        </p:txBody>
      </p:sp>
      <p:grpSp>
        <p:nvGrpSpPr>
          <p:cNvPr id="8" name="Google Shape;1771;p46"/>
          <p:cNvGrpSpPr/>
          <p:nvPr/>
        </p:nvGrpSpPr>
        <p:grpSpPr>
          <a:xfrm>
            <a:off x="3914560" y="3451633"/>
            <a:ext cx="268782" cy="268485"/>
            <a:chOff x="3303268" y="3817349"/>
            <a:chExt cx="346056" cy="345674"/>
          </a:xfrm>
        </p:grpSpPr>
        <p:sp>
          <p:nvSpPr>
            <p:cNvPr id="9" name="Google Shape;1772;p46"/>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73;p46"/>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74;p46"/>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75;p46"/>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776;p46"/>
          <p:cNvGrpSpPr/>
          <p:nvPr/>
        </p:nvGrpSpPr>
        <p:grpSpPr>
          <a:xfrm>
            <a:off x="4263368" y="3451633"/>
            <a:ext cx="268782" cy="268485"/>
            <a:chOff x="3752358" y="3817349"/>
            <a:chExt cx="346056" cy="345674"/>
          </a:xfrm>
        </p:grpSpPr>
        <p:sp>
          <p:nvSpPr>
            <p:cNvPr id="14" name="Google Shape;1777;p46"/>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78;p46"/>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79;p46"/>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80;p46"/>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781;p46"/>
          <p:cNvGrpSpPr/>
          <p:nvPr/>
        </p:nvGrpSpPr>
        <p:grpSpPr>
          <a:xfrm>
            <a:off x="4612176" y="3451633"/>
            <a:ext cx="268757" cy="268485"/>
            <a:chOff x="4201447" y="3817349"/>
            <a:chExt cx="346024" cy="345674"/>
          </a:xfrm>
        </p:grpSpPr>
        <p:sp>
          <p:nvSpPr>
            <p:cNvPr id="19" name="Google Shape;1782;p46"/>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83;p46"/>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784;p46"/>
          <p:cNvGrpSpPr/>
          <p:nvPr/>
        </p:nvGrpSpPr>
        <p:grpSpPr>
          <a:xfrm>
            <a:off x="4960939" y="3451633"/>
            <a:ext cx="268460" cy="268485"/>
            <a:chOff x="5549861" y="3817349"/>
            <a:chExt cx="345642" cy="345674"/>
          </a:xfrm>
        </p:grpSpPr>
        <p:sp>
          <p:nvSpPr>
            <p:cNvPr id="22" name="Google Shape;1785;p46"/>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86;p46"/>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87;p46"/>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36;p27"/>
          <p:cNvSpPr txBox="1">
            <a:spLocks/>
          </p:cNvSpPr>
          <p:nvPr/>
        </p:nvSpPr>
        <p:spPr>
          <a:xfrm>
            <a:off x="0" y="4922784"/>
            <a:ext cx="3352799" cy="220716"/>
          </a:xfrm>
          <a:prstGeom prst="rect">
            <a:avLst/>
          </a:prstGeom>
          <a:solidFill>
            <a:srgbClr val="FFFFFF">
              <a:alpha val="45090"/>
            </a:srgbClr>
          </a:solidFill>
          <a:ln>
            <a:noFill/>
          </a:ln>
        </p:spPr>
        <p:txBody>
          <a:bodyPr spcFirstLastPara="1" wrap="square" lIns="91425" tIns="91425" rIns="91425" bIns="91425" anchor="ctr" anchorCtr="0">
            <a:noAutofit/>
          </a:bodyPr>
          <a:lstStyle/>
          <a:p>
            <a:pPr marL="457200" marR="0" lvl="0" indent="-298450" algn="l" defTabSz="914400" rtl="0" eaLnBrk="1" fontAlgn="auto" latinLnBrk="0" hangingPunct="1">
              <a:lnSpc>
                <a:spcPct val="100000"/>
              </a:lnSpc>
              <a:spcBef>
                <a:spcPts val="0"/>
              </a:spcBef>
              <a:spcAft>
                <a:spcPts val="0"/>
              </a:spcAft>
              <a:buClr>
                <a:srgbClr val="434343"/>
              </a:buClr>
              <a:buSzPts val="1100"/>
              <a:tabLst/>
              <a:defRPr/>
            </a:pP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3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br>
              <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143995" y="511261"/>
            <a:ext cx="1610139"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AGENDA</a:t>
            </a:r>
            <a:endParaRPr dirty="0"/>
          </a:p>
        </p:txBody>
      </p:sp>
      <p:graphicFrame>
        <p:nvGraphicFramePr>
          <p:cNvPr id="647" name="Google Shape;647;p33"/>
          <p:cNvGraphicFramePr/>
          <p:nvPr>
            <p:extLst>
              <p:ext uri="{D42A27DB-BD31-4B8C-83A1-F6EECF244321}">
                <p14:modId xmlns:p14="http://schemas.microsoft.com/office/powerpoint/2010/main" val="4024692233"/>
              </p:ext>
            </p:extLst>
          </p:nvPr>
        </p:nvGraphicFramePr>
        <p:xfrm>
          <a:off x="438511" y="1577463"/>
          <a:ext cx="8266978" cy="3200340"/>
        </p:xfrm>
        <a:graphic>
          <a:graphicData uri="http://schemas.openxmlformats.org/drawingml/2006/table">
            <a:tbl>
              <a:tblPr>
                <a:noFill/>
                <a:tableStyleId>{95E397FE-706D-4E7D-AA01-638484C1D090}</a:tableStyleId>
              </a:tblPr>
              <a:tblGrid>
                <a:gridCol w="1533284">
                  <a:extLst>
                    <a:ext uri="{9D8B030D-6E8A-4147-A177-3AD203B41FA5}">
                      <a16:colId xmlns:a16="http://schemas.microsoft.com/office/drawing/2014/main" val="20000"/>
                    </a:ext>
                  </a:extLst>
                </a:gridCol>
                <a:gridCol w="1750505">
                  <a:extLst>
                    <a:ext uri="{9D8B030D-6E8A-4147-A177-3AD203B41FA5}">
                      <a16:colId xmlns:a16="http://schemas.microsoft.com/office/drawing/2014/main" val="20001"/>
                    </a:ext>
                  </a:extLst>
                </a:gridCol>
                <a:gridCol w="1724950">
                  <a:extLst>
                    <a:ext uri="{9D8B030D-6E8A-4147-A177-3AD203B41FA5}">
                      <a16:colId xmlns:a16="http://schemas.microsoft.com/office/drawing/2014/main" val="20002"/>
                    </a:ext>
                  </a:extLst>
                </a:gridCol>
                <a:gridCol w="1712174">
                  <a:extLst>
                    <a:ext uri="{9D8B030D-6E8A-4147-A177-3AD203B41FA5}">
                      <a16:colId xmlns:a16="http://schemas.microsoft.com/office/drawing/2014/main" val="20003"/>
                    </a:ext>
                  </a:extLst>
                </a:gridCol>
                <a:gridCol w="1546065">
                  <a:extLst>
                    <a:ext uri="{9D8B030D-6E8A-4147-A177-3AD203B41FA5}">
                      <a16:colId xmlns:a16="http://schemas.microsoft.com/office/drawing/2014/main" val="20004"/>
                    </a:ext>
                  </a:extLst>
                </a:gridCol>
              </a:tblGrid>
              <a:tr h="371703">
                <a:tc>
                  <a:txBody>
                    <a:bodyPr/>
                    <a:lstStyle/>
                    <a:p>
                      <a:pPr marL="0" lvl="0" indent="0" algn="ctr" rtl="0">
                        <a:spcBef>
                          <a:spcPts val="0"/>
                        </a:spcBef>
                        <a:spcAft>
                          <a:spcPts val="0"/>
                        </a:spcAft>
                        <a:buNone/>
                      </a:pPr>
                      <a:r>
                        <a:rPr lang="en" sz="3000" b="1" dirty="0">
                          <a:solidFill>
                            <a:srgbClr val="F3F3F3"/>
                          </a:solidFill>
                          <a:latin typeface="Rajdhani"/>
                          <a:ea typeface="Rajdhani"/>
                          <a:cs typeface="Rajdhani"/>
                          <a:sym typeface="Rajdhani"/>
                        </a:rPr>
                        <a:t>M1</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 sz="3000" b="1" dirty="0">
                          <a:solidFill>
                            <a:srgbClr val="F3F3F3"/>
                          </a:solidFill>
                          <a:latin typeface="Rajdhani"/>
                          <a:ea typeface="Rajdhani"/>
                          <a:cs typeface="Rajdhani"/>
                          <a:sym typeface="Rajdhani"/>
                        </a:rPr>
                        <a:t>M2</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 sz="3000" b="1" dirty="0">
                          <a:solidFill>
                            <a:srgbClr val="F3F3F3"/>
                          </a:solidFill>
                          <a:latin typeface="Rajdhani"/>
                          <a:ea typeface="Rajdhani"/>
                          <a:cs typeface="Rajdhani"/>
                          <a:sym typeface="Rajdhani"/>
                        </a:rPr>
                        <a:t>M3</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 sz="3000" b="1" dirty="0">
                          <a:solidFill>
                            <a:srgbClr val="F3F3F3"/>
                          </a:solidFill>
                          <a:latin typeface="Rajdhani"/>
                          <a:ea typeface="Rajdhani"/>
                          <a:cs typeface="Rajdhani"/>
                          <a:sym typeface="Rajdhani"/>
                        </a:rPr>
                        <a:t>M4</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US" sz="3000" b="1" dirty="0">
                          <a:solidFill>
                            <a:srgbClr val="F3F3F3"/>
                          </a:solidFill>
                          <a:latin typeface="Rajdhani"/>
                          <a:ea typeface="Rajdhani"/>
                          <a:cs typeface="Rajdhani"/>
                          <a:sym typeface="Rajdhani"/>
                        </a:rPr>
                        <a:t>RETO</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0"/>
                  </a:ext>
                </a:extLst>
              </a:tr>
              <a:tr h="1907289">
                <a:tc>
                  <a:txBody>
                    <a:bodyPr/>
                    <a:lstStyle/>
                    <a:p>
                      <a:pPr marL="0" lvl="0" indent="0" algn="ctr" rtl="0">
                        <a:spcBef>
                          <a:spcPts val="0"/>
                        </a:spcBef>
                        <a:spcAft>
                          <a:spcPts val="0"/>
                        </a:spcAft>
                        <a:buNone/>
                      </a:pPr>
                      <a:r>
                        <a:rPr lang="en-US" sz="1200" b="1" dirty="0" err="1">
                          <a:solidFill>
                            <a:srgbClr val="F3F3F3"/>
                          </a:solidFill>
                          <a:latin typeface="Fira Sans Condensed Light"/>
                          <a:ea typeface="Fira Sans Condensed Light"/>
                          <a:cs typeface="Fira Sans Condensed Light"/>
                          <a:sym typeface="Fira Sans Condensed Light"/>
                        </a:rPr>
                        <a:t>Extracción</a:t>
                      </a:r>
                      <a:r>
                        <a:rPr lang="en-US" sz="1200" b="1" baseline="0" dirty="0">
                          <a:solidFill>
                            <a:srgbClr val="F3F3F3"/>
                          </a:solidFill>
                          <a:latin typeface="Fira Sans Condensed Light"/>
                          <a:ea typeface="Fira Sans Condensed Light"/>
                          <a:cs typeface="Fira Sans Condensed Light"/>
                          <a:sym typeface="Fira Sans Condensed Light"/>
                        </a:rPr>
                        <a:t> de </a:t>
                      </a:r>
                      <a:r>
                        <a:rPr lang="en-US" sz="1200" b="1" baseline="0" dirty="0" err="1">
                          <a:solidFill>
                            <a:srgbClr val="F3F3F3"/>
                          </a:solidFill>
                          <a:latin typeface="Fira Sans Condensed Light"/>
                          <a:ea typeface="Fira Sans Condensed Light"/>
                          <a:cs typeface="Fira Sans Condensed Light"/>
                          <a:sym typeface="Fira Sans Condensed Light"/>
                        </a:rPr>
                        <a:t>datos</a:t>
                      </a:r>
                      <a:endParaRPr lang="en-US" sz="1200" b="1" baseline="0" dirty="0">
                        <a:solidFill>
                          <a:srgbClr val="F3F3F3"/>
                        </a:solidFill>
                        <a:latin typeface="Fira Sans Condensed Light"/>
                        <a:ea typeface="Fira Sans Condensed Light"/>
                        <a:cs typeface="Fira Sans Condensed Light"/>
                        <a:sym typeface="Fira Sans Condensed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aseline="0" dirty="0">
                        <a:solidFill>
                          <a:srgbClr val="F3F3F3"/>
                        </a:solidFill>
                        <a:latin typeface="Fira Sans Condensed Light"/>
                        <a:ea typeface="Fira Sans Condensed Light"/>
                        <a:cs typeface="Fira Sans Condensed Light"/>
                        <a:sym typeface="Fira Sans Condensed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aseline="0" dirty="0" err="1">
                          <a:solidFill>
                            <a:srgbClr val="F3F3F3"/>
                          </a:solidFill>
                          <a:latin typeface="Fira Sans Condensed Light"/>
                          <a:ea typeface="Fira Sans Condensed Light"/>
                          <a:cs typeface="Fira Sans Condensed Light"/>
                          <a:sym typeface="Fira Sans Condensed Light"/>
                        </a:rPr>
                        <a:t>Presencial</a:t>
                      </a:r>
                      <a:r>
                        <a:rPr lang="en-US" sz="1200" baseline="0" dirty="0">
                          <a:solidFill>
                            <a:srgbClr val="F3F3F3"/>
                          </a:solidFill>
                          <a:latin typeface="Fira Sans Condensed Light"/>
                          <a:ea typeface="Fira Sans Condensed Light"/>
                          <a:cs typeface="Fira Sans Condensed Light"/>
                          <a:sym typeface="Fira Sans Condensed Light"/>
                        </a:rPr>
                        <a:t>:</a:t>
                      </a:r>
                      <a:endParaRPr lang="en-US" sz="1200" b="1" dirty="0">
                        <a:solidFill>
                          <a:srgbClr val="F3F3F3"/>
                        </a:solidFill>
                        <a:latin typeface="Fira Sans Condensed Light"/>
                        <a:ea typeface="Fira Sans Condensed Light"/>
                        <a:cs typeface="Fira Sans Condensed Light"/>
                        <a:sym typeface="Fira Sans Condensed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aseline="0" dirty="0">
                          <a:solidFill>
                            <a:srgbClr val="F3F3F3"/>
                          </a:solidFill>
                          <a:latin typeface="Fira Sans Condensed Light"/>
                          <a:ea typeface="Fira Sans Condensed Light"/>
                          <a:cs typeface="Fira Sans Condensed Light"/>
                          <a:sym typeface="Fira Sans Condensed Light"/>
                        </a:rPr>
                        <a:t>Martes 15:00 a 17:00 y </a:t>
                      </a:r>
                      <a:r>
                        <a:rPr lang="en-US" sz="1200" baseline="0" dirty="0" err="1">
                          <a:solidFill>
                            <a:srgbClr val="F3F3F3"/>
                          </a:solidFill>
                          <a:latin typeface="Fira Sans Condensed Light"/>
                          <a:ea typeface="Fira Sans Condensed Light"/>
                          <a:cs typeface="Fira Sans Condensed Light"/>
                          <a:sym typeface="Fira Sans Condensed Light"/>
                        </a:rPr>
                        <a:t>Miércoles</a:t>
                      </a:r>
                      <a:r>
                        <a:rPr lang="en-US" sz="1200" baseline="0" dirty="0">
                          <a:solidFill>
                            <a:srgbClr val="F3F3F3"/>
                          </a:solidFill>
                          <a:latin typeface="Fira Sans Condensed Light"/>
                          <a:ea typeface="Fira Sans Condensed Light"/>
                          <a:cs typeface="Fira Sans Condensed Light"/>
                          <a:sym typeface="Fira Sans Condensed Light"/>
                        </a:rPr>
                        <a:t> 15:00 a 19:00</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aseline="0" dirty="0">
                        <a:solidFill>
                          <a:srgbClr val="F3F3F3"/>
                        </a:solidFill>
                        <a:latin typeface="Fira Sans Condensed Light"/>
                        <a:ea typeface="Fira Sans Condensed Light"/>
                        <a:cs typeface="Fira Sans Condensed Light"/>
                        <a:sym typeface="Fira Sans Condensed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aseline="0" dirty="0">
                          <a:solidFill>
                            <a:srgbClr val="F3F3F3"/>
                          </a:solidFill>
                          <a:latin typeface="Fira Sans Condensed Light"/>
                          <a:ea typeface="Fira Sans Condensed Light"/>
                          <a:cs typeface="Fira Sans Condensed Light"/>
                          <a:sym typeface="Fira Sans Condensed Light"/>
                        </a:rPr>
                        <a:t>En </a:t>
                      </a:r>
                      <a:r>
                        <a:rPr lang="en-US" sz="1200" baseline="0" dirty="0" err="1">
                          <a:solidFill>
                            <a:srgbClr val="F3F3F3"/>
                          </a:solidFill>
                          <a:latin typeface="Fira Sans Condensed Light"/>
                          <a:ea typeface="Fira Sans Condensed Light"/>
                          <a:cs typeface="Fira Sans Condensed Light"/>
                          <a:sym typeface="Fira Sans Condensed Light"/>
                        </a:rPr>
                        <a:t>linea</a:t>
                      </a:r>
                      <a:r>
                        <a:rPr lang="en-US" sz="1200" baseline="0" dirty="0">
                          <a:solidFill>
                            <a:srgbClr val="F3F3F3"/>
                          </a:solidFill>
                          <a:latin typeface="Fira Sans Condensed Light"/>
                          <a:ea typeface="Fira Sans Condensed Light"/>
                          <a:cs typeface="Fira Sans Condensed Light"/>
                          <a:sym typeface="Fira Sans Condensed Light"/>
                        </a:rPr>
                        <a: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aseline="0" dirty="0">
                          <a:solidFill>
                            <a:srgbClr val="F3F3F3"/>
                          </a:solidFill>
                          <a:latin typeface="Fira Sans Condensed Light"/>
                          <a:ea typeface="Fira Sans Condensed Light"/>
                          <a:cs typeface="Fira Sans Condensed Light"/>
                          <a:sym typeface="Fira Sans Condensed Light"/>
                        </a:rPr>
                        <a:t> Viernes </a:t>
                      </a:r>
                    </a:p>
                    <a:p>
                      <a:pPr marL="0" lvl="0" indent="0" algn="ctr" rtl="0">
                        <a:spcBef>
                          <a:spcPts val="0"/>
                        </a:spcBef>
                        <a:spcAft>
                          <a:spcPts val="0"/>
                        </a:spcAft>
                        <a:buNone/>
                      </a:pPr>
                      <a:r>
                        <a:rPr lang="en-US" sz="1200" baseline="0" dirty="0">
                          <a:solidFill>
                            <a:srgbClr val="F3F3F3"/>
                          </a:solidFill>
                          <a:latin typeface="Fira Sans Condensed Light"/>
                          <a:ea typeface="Fira Sans Condensed Light"/>
                          <a:cs typeface="Fira Sans Condensed Light"/>
                          <a:sym typeface="Fira Sans Condensed Light"/>
                        </a:rPr>
                        <a:t>17:00 a 19:00</a:t>
                      </a:r>
                      <a:endParaRPr lang="es-E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s-ES" sz="1200" dirty="0">
                          <a:solidFill>
                            <a:srgbClr val="F3F3F3"/>
                          </a:solidFill>
                          <a:latin typeface="Fira Sans Condensed Light"/>
                          <a:ea typeface="Fira Sans Condensed Light"/>
                          <a:cs typeface="Fira Sans Condensed Light"/>
                          <a:sym typeface="Fira Sans Condensed Light"/>
                        </a:rPr>
                        <a:t>Facilitador: Alfredo García </a:t>
                      </a: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US" sz="1200" b="1" dirty="0" err="1">
                          <a:solidFill>
                            <a:srgbClr val="F3F3F3"/>
                          </a:solidFill>
                          <a:latin typeface="Fira Sans Condensed Light"/>
                          <a:ea typeface="Fira Sans Condensed Light"/>
                          <a:cs typeface="Fira Sans Condensed Light"/>
                          <a:sym typeface="Fira Sans Condensed Light"/>
                        </a:rPr>
                        <a:t>Limpieza</a:t>
                      </a:r>
                      <a:r>
                        <a:rPr lang="en-US" sz="1200" b="1" baseline="0" dirty="0">
                          <a:solidFill>
                            <a:srgbClr val="F3F3F3"/>
                          </a:solidFill>
                          <a:latin typeface="Fira Sans Condensed Light"/>
                          <a:ea typeface="Fira Sans Condensed Light"/>
                          <a:cs typeface="Fira Sans Condensed Light"/>
                          <a:sym typeface="Fira Sans Condensed Light"/>
                        </a:rPr>
                        <a:t> y </a:t>
                      </a:r>
                      <a:r>
                        <a:rPr lang="en-US" sz="1200" b="1" baseline="0" dirty="0" err="1">
                          <a:solidFill>
                            <a:srgbClr val="F3F3F3"/>
                          </a:solidFill>
                          <a:latin typeface="Fira Sans Condensed Light"/>
                          <a:ea typeface="Fira Sans Condensed Light"/>
                          <a:cs typeface="Fira Sans Condensed Light"/>
                          <a:sym typeface="Fira Sans Condensed Light"/>
                        </a:rPr>
                        <a:t>manejo</a:t>
                      </a:r>
                      <a:r>
                        <a:rPr lang="en-US" sz="1200" b="1" baseline="0" dirty="0">
                          <a:solidFill>
                            <a:srgbClr val="F3F3F3"/>
                          </a:solidFill>
                          <a:latin typeface="Fira Sans Condensed Light"/>
                          <a:ea typeface="Fira Sans Condensed Light"/>
                          <a:cs typeface="Fira Sans Condensed Light"/>
                          <a:sym typeface="Fira Sans Condensed Light"/>
                        </a:rPr>
                        <a:t> de </a:t>
                      </a:r>
                      <a:r>
                        <a:rPr lang="en-US" sz="1200" b="1" baseline="0" dirty="0" err="1">
                          <a:solidFill>
                            <a:srgbClr val="F3F3F3"/>
                          </a:solidFill>
                          <a:latin typeface="Fira Sans Condensed Light"/>
                          <a:ea typeface="Fira Sans Condensed Light"/>
                          <a:cs typeface="Fira Sans Condensed Light"/>
                          <a:sym typeface="Fira Sans Condensed Light"/>
                        </a:rPr>
                        <a:t>datos</a:t>
                      </a:r>
                      <a:endParaRPr lang="en-US" sz="1200" b="1" baseline="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n-US" sz="1200" b="1" dirty="0">
                        <a:solidFill>
                          <a:srgbClr val="F3F3F3"/>
                        </a:solidFill>
                        <a:latin typeface="Fira Sans Condensed Light"/>
                        <a:ea typeface="Fira Sans Condensed Light"/>
                        <a:cs typeface="Fira Sans Condensed Light"/>
                        <a:sym typeface="Fira Sans Condensed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aseline="0" dirty="0" err="1">
                          <a:solidFill>
                            <a:srgbClr val="F3F3F3"/>
                          </a:solidFill>
                          <a:latin typeface="Fira Sans Condensed Light"/>
                          <a:ea typeface="Fira Sans Condensed Light"/>
                          <a:cs typeface="Fira Sans Condensed Light"/>
                          <a:sym typeface="Fira Sans Condensed Light"/>
                        </a:rPr>
                        <a:t>Presencial</a:t>
                      </a:r>
                      <a:r>
                        <a:rPr lang="en-US" sz="1200" baseline="0" dirty="0">
                          <a:solidFill>
                            <a:srgbClr val="F3F3F3"/>
                          </a:solidFill>
                          <a:latin typeface="Fira Sans Condensed Light"/>
                          <a:ea typeface="Fira Sans Condensed Light"/>
                          <a:cs typeface="Fira Sans Condensed Light"/>
                          <a:sym typeface="Fira Sans Condensed Light"/>
                        </a:rPr>
                        <a:t>:</a:t>
                      </a:r>
                      <a:endParaRPr lang="en-US" sz="1200" b="1" dirty="0">
                        <a:solidFill>
                          <a:srgbClr val="F3F3F3"/>
                        </a:solidFill>
                        <a:latin typeface="Fira Sans Condensed Light"/>
                        <a:ea typeface="Fira Sans Condensed Light"/>
                        <a:cs typeface="Fira Sans Condensed Light"/>
                        <a:sym typeface="Fira Sans Condensed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aseline="0" dirty="0">
                          <a:solidFill>
                            <a:srgbClr val="F3F3F3"/>
                          </a:solidFill>
                          <a:latin typeface="Fira Sans Condensed Light"/>
                          <a:ea typeface="Fira Sans Condensed Light"/>
                          <a:cs typeface="Fira Sans Condensed Light"/>
                          <a:sym typeface="Fira Sans Condensed Light"/>
                        </a:rPr>
                        <a:t>Martes 15:00 a 17:00 y </a:t>
                      </a:r>
                      <a:r>
                        <a:rPr lang="en-US" sz="1200" baseline="0" dirty="0" err="1">
                          <a:solidFill>
                            <a:srgbClr val="F3F3F3"/>
                          </a:solidFill>
                          <a:latin typeface="Fira Sans Condensed Light"/>
                          <a:ea typeface="Fira Sans Condensed Light"/>
                          <a:cs typeface="Fira Sans Condensed Light"/>
                          <a:sym typeface="Fira Sans Condensed Light"/>
                        </a:rPr>
                        <a:t>Miércoles</a:t>
                      </a:r>
                      <a:r>
                        <a:rPr lang="en-US" sz="1200" baseline="0" dirty="0">
                          <a:solidFill>
                            <a:srgbClr val="F3F3F3"/>
                          </a:solidFill>
                          <a:latin typeface="Fira Sans Condensed Light"/>
                          <a:ea typeface="Fira Sans Condensed Light"/>
                          <a:cs typeface="Fira Sans Condensed Light"/>
                          <a:sym typeface="Fira Sans Condensed Light"/>
                        </a:rPr>
                        <a:t> 15:00 a 19:00</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aseline="0" dirty="0">
                        <a:solidFill>
                          <a:srgbClr val="F3F3F3"/>
                        </a:solidFill>
                        <a:latin typeface="Fira Sans Condensed Light"/>
                        <a:ea typeface="Fira Sans Condensed Light"/>
                        <a:cs typeface="Fira Sans Condensed Light"/>
                        <a:sym typeface="Fira Sans Condensed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aseline="0" dirty="0">
                          <a:solidFill>
                            <a:srgbClr val="F3F3F3"/>
                          </a:solidFill>
                          <a:latin typeface="Fira Sans Condensed Light"/>
                          <a:ea typeface="Fira Sans Condensed Light"/>
                          <a:cs typeface="Fira Sans Condensed Light"/>
                          <a:sym typeface="Fira Sans Condensed Light"/>
                        </a:rPr>
                        <a:t>En </a:t>
                      </a:r>
                      <a:r>
                        <a:rPr lang="en-US" sz="1200" baseline="0" dirty="0" err="1">
                          <a:solidFill>
                            <a:srgbClr val="F3F3F3"/>
                          </a:solidFill>
                          <a:latin typeface="Fira Sans Condensed Light"/>
                          <a:ea typeface="Fira Sans Condensed Light"/>
                          <a:cs typeface="Fira Sans Condensed Light"/>
                          <a:sym typeface="Fira Sans Condensed Light"/>
                        </a:rPr>
                        <a:t>linea</a:t>
                      </a:r>
                      <a:r>
                        <a:rPr lang="en-US" sz="1200" baseline="0" dirty="0">
                          <a:solidFill>
                            <a:srgbClr val="F3F3F3"/>
                          </a:solidFill>
                          <a:latin typeface="Fira Sans Condensed Light"/>
                          <a:ea typeface="Fira Sans Condensed Light"/>
                          <a:cs typeface="Fira Sans Condensed Light"/>
                          <a:sym typeface="Fira Sans Condensed Light"/>
                        </a:rPr>
                        <a: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aseline="0" dirty="0">
                          <a:solidFill>
                            <a:srgbClr val="F3F3F3"/>
                          </a:solidFill>
                          <a:latin typeface="Fira Sans Condensed Light"/>
                          <a:ea typeface="Fira Sans Condensed Light"/>
                          <a:cs typeface="Fira Sans Condensed Light"/>
                          <a:sym typeface="Fira Sans Condensed Light"/>
                        </a:rPr>
                        <a:t> Viernes </a:t>
                      </a:r>
                    </a:p>
                    <a:p>
                      <a:pPr marL="0" lvl="0" indent="0" algn="ctr" rtl="0">
                        <a:spcBef>
                          <a:spcPts val="0"/>
                        </a:spcBef>
                        <a:spcAft>
                          <a:spcPts val="0"/>
                        </a:spcAft>
                        <a:buNone/>
                      </a:pPr>
                      <a:r>
                        <a:rPr lang="en-US" sz="1200" baseline="0" dirty="0">
                          <a:solidFill>
                            <a:srgbClr val="F3F3F3"/>
                          </a:solidFill>
                          <a:latin typeface="Fira Sans Condensed Light"/>
                          <a:ea typeface="Fira Sans Condensed Light"/>
                          <a:cs typeface="Fira Sans Condensed Light"/>
                          <a:sym typeface="Fira Sans Condensed Light"/>
                        </a:rPr>
                        <a:t>17:00 a 19:00</a:t>
                      </a: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s-ES" sz="1200" dirty="0">
                          <a:solidFill>
                            <a:srgbClr val="F3F3F3"/>
                          </a:solidFill>
                          <a:latin typeface="Fira Sans Condensed Light"/>
                          <a:ea typeface="Fira Sans Condensed Light"/>
                          <a:cs typeface="Fira Sans Condensed Light"/>
                          <a:sym typeface="Fira Sans Condensed Light"/>
                        </a:rPr>
                        <a:t>Facilitador: Alfredo García </a:t>
                      </a: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US" sz="1200" b="1" dirty="0" err="1">
                          <a:solidFill>
                            <a:srgbClr val="F3F3F3"/>
                          </a:solidFill>
                          <a:latin typeface="Fira Sans Condensed Light"/>
                          <a:ea typeface="Fira Sans Condensed Light"/>
                          <a:cs typeface="Fira Sans Condensed Light"/>
                          <a:sym typeface="Fira Sans Condensed Light"/>
                        </a:rPr>
                        <a:t>Modelos</a:t>
                      </a:r>
                      <a:r>
                        <a:rPr lang="en-US" sz="1200" b="1" dirty="0">
                          <a:solidFill>
                            <a:srgbClr val="F3F3F3"/>
                          </a:solidFill>
                          <a:latin typeface="Fira Sans Condensed Light"/>
                          <a:ea typeface="Fira Sans Condensed Light"/>
                          <a:cs typeface="Fira Sans Condensed Light"/>
                          <a:sym typeface="Fira Sans Condensed Light"/>
                        </a:rPr>
                        <a:t> de bases de </a:t>
                      </a:r>
                      <a:r>
                        <a:rPr lang="en-US" sz="1200" b="1" dirty="0" err="1">
                          <a:solidFill>
                            <a:srgbClr val="F3F3F3"/>
                          </a:solidFill>
                          <a:latin typeface="Fira Sans Condensed Light"/>
                          <a:ea typeface="Fira Sans Condensed Light"/>
                          <a:cs typeface="Fira Sans Condensed Light"/>
                          <a:sym typeface="Fira Sans Condensed Light"/>
                        </a:rPr>
                        <a:t>datos</a:t>
                      </a:r>
                      <a:endParaRPr lang="en-US" sz="1200" b="1"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n-US" sz="1200" b="1" dirty="0">
                        <a:solidFill>
                          <a:srgbClr val="F3F3F3"/>
                        </a:solidFill>
                        <a:latin typeface="Fira Sans Condensed Light"/>
                        <a:ea typeface="Fira Sans Condensed Light"/>
                        <a:cs typeface="Fira Sans Condensed Light"/>
                        <a:sym typeface="Fira Sans Condensed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aseline="0" dirty="0" err="1">
                          <a:solidFill>
                            <a:srgbClr val="F3F3F3"/>
                          </a:solidFill>
                          <a:latin typeface="Fira Sans Condensed Light"/>
                          <a:ea typeface="Fira Sans Condensed Light"/>
                          <a:cs typeface="Fira Sans Condensed Light"/>
                          <a:sym typeface="Fira Sans Condensed Light"/>
                        </a:rPr>
                        <a:t>Presencial</a:t>
                      </a:r>
                      <a:r>
                        <a:rPr lang="en-US" sz="1200" baseline="0" dirty="0">
                          <a:solidFill>
                            <a:srgbClr val="F3F3F3"/>
                          </a:solidFill>
                          <a:latin typeface="Fira Sans Condensed Light"/>
                          <a:ea typeface="Fira Sans Condensed Light"/>
                          <a:cs typeface="Fira Sans Condensed Light"/>
                          <a:sym typeface="Fira Sans Condensed Light"/>
                        </a:rPr>
                        <a: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aseline="0" dirty="0">
                          <a:solidFill>
                            <a:srgbClr val="F3F3F3"/>
                          </a:solidFill>
                          <a:latin typeface="Fira Sans Condensed Light"/>
                          <a:ea typeface="Fira Sans Condensed Light"/>
                          <a:cs typeface="Fira Sans Condensed Light"/>
                          <a:sym typeface="Fira Sans Condensed Light"/>
                        </a:rPr>
                        <a:t>Lunes 17:00 a 19:00, </a:t>
                      </a:r>
                      <a:endParaRPr lang="en-US" sz="1200" b="1" dirty="0">
                        <a:solidFill>
                          <a:srgbClr val="F3F3F3"/>
                        </a:solidFill>
                        <a:latin typeface="Fira Sans Condensed Light"/>
                        <a:ea typeface="Fira Sans Condensed Light"/>
                        <a:cs typeface="Fira Sans Condensed Light"/>
                        <a:sym typeface="Fira Sans Condensed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aseline="0" dirty="0">
                          <a:solidFill>
                            <a:srgbClr val="F3F3F3"/>
                          </a:solidFill>
                          <a:latin typeface="Fira Sans Condensed Light"/>
                          <a:ea typeface="Fira Sans Condensed Light"/>
                          <a:cs typeface="Fira Sans Condensed Light"/>
                          <a:sym typeface="Fira Sans Condensed Light"/>
                        </a:rPr>
                        <a:t>Martes 17:00 a 19:00, Jueves 17:00 a 19:00 y Viernes 15:00 a 17:00 </a:t>
                      </a:r>
                    </a:p>
                    <a:p>
                      <a:pPr marL="0" lvl="0" indent="0" algn="ctr" rtl="0">
                        <a:spcBef>
                          <a:spcPts val="0"/>
                        </a:spcBef>
                        <a:spcAft>
                          <a:spcPts val="0"/>
                        </a:spcAft>
                        <a:buNone/>
                      </a:pPr>
                      <a:endParaRPr lang="en-U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n-U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s-ES" sz="1200" dirty="0">
                          <a:solidFill>
                            <a:srgbClr val="F3F3F3"/>
                          </a:solidFill>
                          <a:latin typeface="Fira Sans Condensed Light"/>
                          <a:ea typeface="Fira Sans Condensed Light"/>
                          <a:cs typeface="Fira Sans Condensed Light"/>
                          <a:sym typeface="Fira Sans Condensed Light"/>
                        </a:rPr>
                        <a:t>Facilitador: María Luisa Gómez</a:t>
                      </a: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US" sz="1200" b="1" dirty="0" err="1">
                          <a:solidFill>
                            <a:srgbClr val="F3F3F3"/>
                          </a:solidFill>
                          <a:latin typeface="Fira Sans Condensed Light"/>
                          <a:ea typeface="Fira Sans Condensed Light"/>
                          <a:cs typeface="Fira Sans Condensed Light"/>
                          <a:sym typeface="Fira Sans Condensed Light"/>
                        </a:rPr>
                        <a:t>Transformación</a:t>
                      </a:r>
                      <a:r>
                        <a:rPr lang="en-US" sz="1200" b="1" dirty="0">
                          <a:solidFill>
                            <a:srgbClr val="F3F3F3"/>
                          </a:solidFill>
                          <a:latin typeface="Fira Sans Condensed Light"/>
                          <a:ea typeface="Fira Sans Condensed Light"/>
                          <a:cs typeface="Fira Sans Condensed Light"/>
                          <a:sym typeface="Fira Sans Condensed Light"/>
                        </a:rPr>
                        <a:t> digital</a:t>
                      </a:r>
                    </a:p>
                    <a:p>
                      <a:pPr marL="0" lvl="0" indent="0" algn="ctr" rtl="0">
                        <a:spcBef>
                          <a:spcPts val="0"/>
                        </a:spcBef>
                        <a:spcAft>
                          <a:spcPts val="0"/>
                        </a:spcAft>
                        <a:buNone/>
                      </a:pPr>
                      <a:endParaRPr lang="en-US" sz="1200" b="1" dirty="0">
                        <a:solidFill>
                          <a:srgbClr val="F3F3F3"/>
                        </a:solidFill>
                        <a:latin typeface="Fira Sans Condensed Light"/>
                        <a:ea typeface="Fira Sans Condensed Light"/>
                        <a:cs typeface="Fira Sans Condensed Light"/>
                        <a:sym typeface="Fira Sans Condensed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aseline="0" dirty="0" err="1">
                          <a:solidFill>
                            <a:srgbClr val="F3F3F3"/>
                          </a:solidFill>
                          <a:latin typeface="Fira Sans Condensed Light"/>
                          <a:ea typeface="Fira Sans Condensed Light"/>
                          <a:cs typeface="Fira Sans Condensed Light"/>
                          <a:sym typeface="Fira Sans Condensed Light"/>
                        </a:rPr>
                        <a:t>Presencial</a:t>
                      </a:r>
                      <a:r>
                        <a:rPr lang="en-US" sz="1200" baseline="0" dirty="0">
                          <a:solidFill>
                            <a:srgbClr val="F3F3F3"/>
                          </a:solidFill>
                          <a:latin typeface="Fira Sans Condensed Light"/>
                          <a:ea typeface="Fira Sans Condensed Light"/>
                          <a:cs typeface="Fira Sans Condensed Light"/>
                          <a:sym typeface="Fira Sans Condensed Light"/>
                        </a:rPr>
                        <a: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aseline="0" dirty="0">
                          <a:solidFill>
                            <a:srgbClr val="F3F3F3"/>
                          </a:solidFill>
                          <a:latin typeface="Fira Sans Condensed Light"/>
                          <a:ea typeface="Fira Sans Condensed Light"/>
                          <a:cs typeface="Fira Sans Condensed Light"/>
                          <a:sym typeface="Fira Sans Condensed Light"/>
                        </a:rPr>
                        <a:t>Lunes 17:00 a 19:00, </a:t>
                      </a:r>
                      <a:endParaRPr lang="en-US" sz="1200" b="1" dirty="0">
                        <a:solidFill>
                          <a:srgbClr val="F3F3F3"/>
                        </a:solidFill>
                        <a:latin typeface="Fira Sans Condensed Light"/>
                        <a:ea typeface="Fira Sans Condensed Light"/>
                        <a:cs typeface="Fira Sans Condensed Light"/>
                        <a:sym typeface="Fira Sans Condensed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aseline="0" dirty="0">
                          <a:solidFill>
                            <a:srgbClr val="F3F3F3"/>
                          </a:solidFill>
                          <a:latin typeface="Fira Sans Condensed Light"/>
                          <a:ea typeface="Fira Sans Condensed Light"/>
                          <a:cs typeface="Fira Sans Condensed Light"/>
                          <a:sym typeface="Fira Sans Condensed Light"/>
                        </a:rPr>
                        <a:t>Martes 17:00 a 19:00, Jueves 17:00 a 19:00 y Viernes 15:00 a 17:00 </a:t>
                      </a: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s-ES" sz="1200" dirty="0">
                          <a:solidFill>
                            <a:srgbClr val="F3F3F3"/>
                          </a:solidFill>
                          <a:latin typeface="Fira Sans Condensed Light"/>
                          <a:ea typeface="Fira Sans Condensed Light"/>
                          <a:cs typeface="Fira Sans Condensed Light"/>
                          <a:sym typeface="Fira Sans Condensed Light"/>
                        </a:rPr>
                        <a:t>Facilitador: María Luisa Gómez</a:t>
                      </a:r>
                    </a:p>
                  </a:txBody>
                  <a:tcPr marL="91425" marR="91425" marT="91425" marB="91425"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1200" b="1" dirty="0">
                          <a:solidFill>
                            <a:srgbClr val="F3F3F3"/>
                          </a:solidFill>
                          <a:latin typeface="Fira Sans Condensed Light"/>
                          <a:ea typeface="Fira Sans Condensed Light"/>
                          <a:cs typeface="Fira Sans Condensed Light"/>
                          <a:sym typeface="Fira Sans Condensed Light"/>
                        </a:rPr>
                        <a:t>Extracción, transformación y cargado a base de datos.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ES" sz="1200" dirty="0">
                        <a:solidFill>
                          <a:srgbClr val="F3F3F3"/>
                        </a:solidFill>
                        <a:latin typeface="Fira Sans Condensed Light"/>
                        <a:ea typeface="Fira Sans Condensed Light"/>
                        <a:cs typeface="Fira Sans Condensed Light"/>
                        <a:sym typeface="Fira Sans Condensed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1200" dirty="0">
                          <a:solidFill>
                            <a:srgbClr val="F3F3F3"/>
                          </a:solidFill>
                          <a:latin typeface="Fira Sans Condensed Light"/>
                          <a:ea typeface="Fira Sans Condensed Light"/>
                          <a:cs typeface="Fira Sans Condensed Light"/>
                          <a:sym typeface="Fira Sans Condensed Light"/>
                        </a:rPr>
                        <a:t>Facilitadores: Socio  Formador,</a:t>
                      </a:r>
                      <a:r>
                        <a:rPr lang="es-ES" sz="1200" baseline="0" dirty="0">
                          <a:solidFill>
                            <a:srgbClr val="F3F3F3"/>
                          </a:solidFill>
                          <a:latin typeface="Fira Sans Condensed Light"/>
                          <a:ea typeface="Fira Sans Condensed Light"/>
                          <a:cs typeface="Fira Sans Condensed Light"/>
                          <a:sym typeface="Fira Sans Condensed Light"/>
                        </a:rPr>
                        <a:t> </a:t>
                      </a:r>
                      <a:r>
                        <a:rPr lang="es-ES" sz="1200" dirty="0">
                          <a:solidFill>
                            <a:srgbClr val="F3F3F3"/>
                          </a:solidFill>
                          <a:latin typeface="Fira Sans Condensed Light"/>
                          <a:ea typeface="Fira Sans Condensed Light"/>
                          <a:cs typeface="Fira Sans Condensed Light"/>
                          <a:sym typeface="Fira Sans Condensed Light"/>
                        </a:rPr>
                        <a:t>María Luisa Gómez </a:t>
                      </a:r>
                      <a:r>
                        <a:rPr lang="es-ES" sz="1200" baseline="0" dirty="0">
                          <a:solidFill>
                            <a:srgbClr val="F3F3F3"/>
                          </a:solidFill>
                          <a:latin typeface="Fira Sans Condensed Light"/>
                          <a:ea typeface="Fira Sans Condensed Light"/>
                          <a:cs typeface="Fira Sans Condensed Light"/>
                          <a:sym typeface="Fira Sans Condensed Light"/>
                        </a:rPr>
                        <a:t>y Alfredo </a:t>
                      </a:r>
                      <a:r>
                        <a:rPr lang="es-ES" sz="1200" dirty="0">
                          <a:solidFill>
                            <a:srgbClr val="F3F3F3"/>
                          </a:solidFill>
                          <a:latin typeface="Fira Sans Condensed Light"/>
                          <a:ea typeface="Fira Sans Condensed Light"/>
                          <a:cs typeface="Fira Sans Condensed Light"/>
                          <a:sym typeface="Fira Sans Condensed Light"/>
                        </a:rPr>
                        <a:t>García </a:t>
                      </a: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1"/>
                  </a:ext>
                </a:extLst>
              </a:tr>
            </a:tbl>
          </a:graphicData>
        </a:graphic>
      </p:graphicFrame>
      <p:pic>
        <p:nvPicPr>
          <p:cNvPr id="6"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pic>
        <p:nvPicPr>
          <p:cNvPr id="30722" name="Picture 2" descr="Trucos para organizar mejor la agenda de trabajo | Organizar tareas"/>
          <p:cNvPicPr>
            <a:picLocks noChangeAspect="1" noChangeArrowheads="1"/>
          </p:cNvPicPr>
          <p:nvPr/>
        </p:nvPicPr>
        <p:blipFill>
          <a:blip r:embed="rId4"/>
          <a:srcRect/>
          <a:stretch>
            <a:fillRect/>
          </a:stretch>
        </p:blipFill>
        <p:spPr bwMode="auto">
          <a:xfrm>
            <a:off x="438511" y="365697"/>
            <a:ext cx="1414807" cy="874608"/>
          </a:xfrm>
          <a:prstGeom prst="rect">
            <a:avLst/>
          </a:prstGeom>
          <a:noFill/>
        </p:spPr>
      </p:pic>
      <p:cxnSp>
        <p:nvCxnSpPr>
          <p:cNvPr id="8" name="Google Shape;137;p27"/>
          <p:cNvCxnSpPr/>
          <p:nvPr/>
        </p:nvCxnSpPr>
        <p:spPr>
          <a:xfrm>
            <a:off x="2049722" y="487701"/>
            <a:ext cx="0" cy="630600"/>
          </a:xfrm>
          <a:prstGeom prst="straightConnector1">
            <a:avLst/>
          </a:prstGeom>
          <a:noFill/>
          <a:ln w="19050" cap="flat" cmpd="sng">
            <a:solidFill>
              <a:srgbClr val="F3F3F3"/>
            </a:solidFill>
            <a:prstDash val="solid"/>
            <a:round/>
            <a:headEnd type="oval" w="med" len="med"/>
            <a:tailEnd type="oval" w="med" len="med"/>
          </a:ln>
        </p:spPr>
      </p:cxnSp>
      <p:sp>
        <p:nvSpPr>
          <p:cNvPr id="7" name="Google Shape;136;p27"/>
          <p:cNvSpPr txBox="1">
            <a:spLocks/>
          </p:cNvSpPr>
          <p:nvPr/>
        </p:nvSpPr>
        <p:spPr>
          <a:xfrm>
            <a:off x="142461" y="5012016"/>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5">
          <a:extLst>
            <a:ext uri="{FF2B5EF4-FFF2-40B4-BE49-F238E27FC236}">
              <a16:creationId xmlns:a16="http://schemas.microsoft.com/office/drawing/2014/main" id="{114D7D67-1758-DC0C-35BE-FA96DAB2D667}"/>
            </a:ext>
          </a:extLst>
        </p:cNvPr>
        <p:cNvGrpSpPr/>
        <p:nvPr/>
      </p:nvGrpSpPr>
      <p:grpSpPr>
        <a:xfrm>
          <a:off x="0" y="0"/>
          <a:ext cx="0" cy="0"/>
          <a:chOff x="0" y="0"/>
          <a:chExt cx="0" cy="0"/>
        </a:xfrm>
      </p:grpSpPr>
      <p:sp>
        <p:nvSpPr>
          <p:cNvPr id="646" name="Google Shape;646;p33">
            <a:extLst>
              <a:ext uri="{FF2B5EF4-FFF2-40B4-BE49-F238E27FC236}">
                <a16:creationId xmlns:a16="http://schemas.microsoft.com/office/drawing/2014/main" id="{5E7F04DB-B0EA-7B3C-24C7-AB1AC9C9DF67}"/>
              </a:ext>
            </a:extLst>
          </p:cNvPr>
          <p:cNvSpPr txBox="1">
            <a:spLocks noGrp="1"/>
          </p:cNvSpPr>
          <p:nvPr>
            <p:ph type="title"/>
          </p:nvPr>
        </p:nvSpPr>
        <p:spPr>
          <a:xfrm>
            <a:off x="2143995" y="511261"/>
            <a:ext cx="3594651"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CONTENIDOS DE APRENDIZAJE</a:t>
            </a:r>
            <a:endParaRPr dirty="0"/>
          </a:p>
        </p:txBody>
      </p:sp>
      <p:pic>
        <p:nvPicPr>
          <p:cNvPr id="6" name="Picture 4" descr="The Learning Gate | Tec de Monterrey">
            <a:extLst>
              <a:ext uri="{FF2B5EF4-FFF2-40B4-BE49-F238E27FC236}">
                <a16:creationId xmlns:a16="http://schemas.microsoft.com/office/drawing/2014/main" id="{F475D967-D0D2-49AE-A5A7-6235ECF9C53E}"/>
              </a:ext>
            </a:extLst>
          </p:cNvPr>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pic>
        <p:nvPicPr>
          <p:cNvPr id="30722" name="Picture 2" descr="Trucos para organizar mejor la agenda de trabajo | Organizar tareas">
            <a:extLst>
              <a:ext uri="{FF2B5EF4-FFF2-40B4-BE49-F238E27FC236}">
                <a16:creationId xmlns:a16="http://schemas.microsoft.com/office/drawing/2014/main" id="{C525E370-8E96-BA14-6401-7F7EACF99C2A}"/>
              </a:ext>
            </a:extLst>
          </p:cNvPr>
          <p:cNvPicPr>
            <a:picLocks noChangeAspect="1" noChangeArrowheads="1"/>
          </p:cNvPicPr>
          <p:nvPr/>
        </p:nvPicPr>
        <p:blipFill>
          <a:blip r:embed="rId4"/>
          <a:srcRect/>
          <a:stretch>
            <a:fillRect/>
          </a:stretch>
        </p:blipFill>
        <p:spPr bwMode="auto">
          <a:xfrm>
            <a:off x="438511" y="365697"/>
            <a:ext cx="1414807" cy="874608"/>
          </a:xfrm>
          <a:prstGeom prst="rect">
            <a:avLst/>
          </a:prstGeom>
          <a:noFill/>
        </p:spPr>
      </p:pic>
      <p:cxnSp>
        <p:nvCxnSpPr>
          <p:cNvPr id="8" name="Google Shape;137;p27">
            <a:extLst>
              <a:ext uri="{FF2B5EF4-FFF2-40B4-BE49-F238E27FC236}">
                <a16:creationId xmlns:a16="http://schemas.microsoft.com/office/drawing/2014/main" id="{87D03635-BA78-82E7-2CF5-96B0D99D69C9}"/>
              </a:ext>
            </a:extLst>
          </p:cNvPr>
          <p:cNvCxnSpPr/>
          <p:nvPr/>
        </p:nvCxnSpPr>
        <p:spPr>
          <a:xfrm>
            <a:off x="2049722" y="487701"/>
            <a:ext cx="0" cy="630600"/>
          </a:xfrm>
          <a:prstGeom prst="straightConnector1">
            <a:avLst/>
          </a:prstGeom>
          <a:noFill/>
          <a:ln w="19050" cap="flat" cmpd="sng">
            <a:solidFill>
              <a:srgbClr val="F3F3F3"/>
            </a:solidFill>
            <a:prstDash val="solid"/>
            <a:round/>
            <a:headEnd type="oval" w="med" len="med"/>
            <a:tailEnd type="oval" w="med" len="med"/>
          </a:ln>
        </p:spPr>
      </p:cxnSp>
      <p:sp>
        <p:nvSpPr>
          <p:cNvPr id="7" name="Google Shape;136;p27">
            <a:extLst>
              <a:ext uri="{FF2B5EF4-FFF2-40B4-BE49-F238E27FC236}">
                <a16:creationId xmlns:a16="http://schemas.microsoft.com/office/drawing/2014/main" id="{776B98F5-D8BD-974C-A573-56808A4BF65D}"/>
              </a:ext>
            </a:extLst>
          </p:cNvPr>
          <p:cNvSpPr txBox="1">
            <a:spLocks/>
          </p:cNvSpPr>
          <p:nvPr/>
        </p:nvSpPr>
        <p:spPr>
          <a:xfrm>
            <a:off x="142461" y="5012016"/>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3" name="Imagen 2">
            <a:extLst>
              <a:ext uri="{FF2B5EF4-FFF2-40B4-BE49-F238E27FC236}">
                <a16:creationId xmlns:a16="http://schemas.microsoft.com/office/drawing/2014/main" id="{767DBE4E-CC40-9985-9BED-FA5487314EB1}"/>
              </a:ext>
            </a:extLst>
          </p:cNvPr>
          <p:cNvPicPr>
            <a:picLocks noChangeAspect="1"/>
          </p:cNvPicPr>
          <p:nvPr/>
        </p:nvPicPr>
        <p:blipFill>
          <a:blip r:embed="rId5"/>
          <a:stretch>
            <a:fillRect/>
          </a:stretch>
        </p:blipFill>
        <p:spPr>
          <a:xfrm>
            <a:off x="1498134" y="1526730"/>
            <a:ext cx="5848598" cy="3363282"/>
          </a:xfrm>
          <a:prstGeom prst="rect">
            <a:avLst/>
          </a:prstGeom>
        </p:spPr>
      </p:pic>
    </p:spTree>
    <p:extLst>
      <p:ext uri="{BB962C8B-B14F-4D97-AF65-F5344CB8AC3E}">
        <p14:creationId xmlns:p14="http://schemas.microsoft.com/office/powerpoint/2010/main" val="1258095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39938" name="Picture 2" descr="Analítica de Datos Aplicada a Riesgos Laborales y Seguridad y Salud en el  Trabajo | Universidad de Bogotá Jorge Tadeo Lozano"/>
          <p:cNvPicPr>
            <a:picLocks noChangeAspect="1" noChangeArrowheads="1"/>
          </p:cNvPicPr>
          <p:nvPr/>
        </p:nvPicPr>
        <p:blipFill>
          <a:blip r:embed="rId3"/>
          <a:srcRect/>
          <a:stretch>
            <a:fillRect/>
          </a:stretch>
        </p:blipFill>
        <p:spPr bwMode="auto">
          <a:xfrm>
            <a:off x="-305" y="-40"/>
            <a:ext cx="9144000" cy="5143500"/>
          </a:xfrm>
          <a:prstGeom prst="rect">
            <a:avLst/>
          </a:prstGeom>
          <a:noFill/>
        </p:spPr>
      </p:pic>
      <p:sp>
        <p:nvSpPr>
          <p:cNvPr id="699" name="Google Shape;699;p36"/>
          <p:cNvSpPr txBox="1">
            <a:spLocks noGrp="1"/>
          </p:cNvSpPr>
          <p:nvPr>
            <p:ph type="title"/>
          </p:nvPr>
        </p:nvSpPr>
        <p:spPr>
          <a:xfrm>
            <a:off x="1066941" y="509825"/>
            <a:ext cx="432486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ANALÍTICA DE DATOS</a:t>
            </a:r>
            <a:endParaRPr dirty="0"/>
          </a:p>
        </p:txBody>
      </p:sp>
      <p:sp>
        <p:nvSpPr>
          <p:cNvPr id="700" name="Google Shape;700;p36"/>
          <p:cNvSpPr txBox="1">
            <a:spLocks noGrp="1"/>
          </p:cNvSpPr>
          <p:nvPr>
            <p:ph type="subTitle" idx="4294967295"/>
          </p:nvPr>
        </p:nvSpPr>
        <p:spPr>
          <a:xfrm>
            <a:off x="409516" y="3551274"/>
            <a:ext cx="2252610" cy="1210527"/>
          </a:xfrm>
          <a:prstGeom prst="rect">
            <a:avLst/>
          </a:prstGeom>
        </p:spPr>
        <p:txBody>
          <a:bodyPr spcFirstLastPara="1" wrap="square" lIns="91425" tIns="91425" rIns="91425" bIns="0" anchor="t" anchorCtr="0">
            <a:noAutofit/>
          </a:bodyPr>
          <a:lstStyle/>
          <a:p>
            <a:pPr marL="0" lvl="0" indent="0" algn="ctr">
              <a:lnSpc>
                <a:spcPct val="100000"/>
              </a:lnSpc>
              <a:spcAft>
                <a:spcPts val="1600"/>
              </a:spcAft>
              <a:buNone/>
            </a:pPr>
            <a:r>
              <a:rPr lang="es-ES" sz="1400" dirty="0"/>
              <a:t>Recuperación de varios tipos de datos de una o varias fuentes. Aplicando diversos tipos de herramientas y filtros.</a:t>
            </a:r>
          </a:p>
        </p:txBody>
      </p:sp>
      <p:sp>
        <p:nvSpPr>
          <p:cNvPr id="701" name="Google Shape;701;p36"/>
          <p:cNvSpPr txBox="1">
            <a:spLocks noGrp="1"/>
          </p:cNvSpPr>
          <p:nvPr>
            <p:ph type="subTitle" idx="4294967295"/>
          </p:nvPr>
        </p:nvSpPr>
        <p:spPr>
          <a:xfrm>
            <a:off x="3626068" y="3779475"/>
            <a:ext cx="1891861" cy="783900"/>
          </a:xfrm>
          <a:prstGeom prst="rect">
            <a:avLst/>
          </a:prstGeom>
        </p:spPr>
        <p:txBody>
          <a:bodyPr spcFirstLastPara="1" wrap="square" lIns="91425" tIns="91425" rIns="91425" bIns="0" anchor="t" anchorCtr="0">
            <a:noAutofit/>
          </a:bodyPr>
          <a:lstStyle/>
          <a:p>
            <a:pPr marL="0" lvl="0" indent="0" algn="ctr">
              <a:lnSpc>
                <a:spcPct val="100000"/>
              </a:lnSpc>
              <a:spcAft>
                <a:spcPts val="1600"/>
              </a:spcAft>
              <a:buNone/>
            </a:pPr>
            <a:r>
              <a:rPr lang="es-ES" sz="1400" dirty="0"/>
              <a:t>Cálculo de estadísticas básicas para describir la ubicación, escala y forma generales de los datos.</a:t>
            </a:r>
          </a:p>
        </p:txBody>
      </p:sp>
      <p:sp>
        <p:nvSpPr>
          <p:cNvPr id="702" name="Google Shape;702;p36"/>
          <p:cNvSpPr txBox="1">
            <a:spLocks noGrp="1"/>
          </p:cNvSpPr>
          <p:nvPr>
            <p:ph type="subTitle" idx="4294967295"/>
          </p:nvPr>
        </p:nvSpPr>
        <p:spPr>
          <a:xfrm>
            <a:off x="1387367" y="1125848"/>
            <a:ext cx="3142288" cy="987000"/>
          </a:xfrm>
          <a:prstGeom prst="rect">
            <a:avLst/>
          </a:prstGeom>
        </p:spPr>
        <p:txBody>
          <a:bodyPr spcFirstLastPara="1" wrap="square" lIns="91425" tIns="91425" rIns="91425" bIns="0" anchor="b" anchorCtr="0">
            <a:noAutofit/>
          </a:bodyPr>
          <a:lstStyle/>
          <a:p>
            <a:pPr marL="0" lvl="0" indent="0" algn="ctr">
              <a:lnSpc>
                <a:spcPct val="100000"/>
              </a:lnSpc>
              <a:spcAft>
                <a:spcPts val="1600"/>
              </a:spcAft>
              <a:buNone/>
            </a:pPr>
            <a:r>
              <a:rPr lang="es-ES" sz="1400" dirty="0"/>
              <a:t>Consideración de valores atípicos y valores faltantes, así como suavizado de datos para identificar posibles modelos.</a:t>
            </a:r>
          </a:p>
        </p:txBody>
      </p:sp>
      <p:sp>
        <p:nvSpPr>
          <p:cNvPr id="703" name="Google Shape;703;p36"/>
          <p:cNvSpPr txBox="1">
            <a:spLocks noGrp="1"/>
          </p:cNvSpPr>
          <p:nvPr>
            <p:ph type="subTitle" idx="4294967295"/>
          </p:nvPr>
        </p:nvSpPr>
        <p:spPr>
          <a:xfrm>
            <a:off x="6897400" y="3779475"/>
            <a:ext cx="1532400" cy="783900"/>
          </a:xfrm>
          <a:prstGeom prst="rect">
            <a:avLst/>
          </a:prstGeom>
        </p:spPr>
        <p:txBody>
          <a:bodyPr spcFirstLastPara="1" wrap="square" lIns="91425" tIns="91425" rIns="91425" bIns="0" anchor="t" anchorCtr="0">
            <a:noAutofit/>
          </a:bodyPr>
          <a:lstStyle/>
          <a:p>
            <a:pPr marL="0" lvl="0" indent="0" algn="ctr" rtl="0">
              <a:lnSpc>
                <a:spcPct val="100000"/>
              </a:lnSpc>
              <a:spcBef>
                <a:spcPts val="0"/>
              </a:spcBef>
              <a:spcAft>
                <a:spcPts val="1600"/>
              </a:spcAft>
              <a:buNone/>
            </a:pPr>
            <a:r>
              <a:rPr lang="en" sz="1400" dirty="0">
                <a:solidFill>
                  <a:srgbClr val="F3F3F3"/>
                </a:solidFill>
              </a:rPr>
              <a:t>Busqueda de correlación de los datos.</a:t>
            </a:r>
            <a:endParaRPr sz="1400" dirty="0">
              <a:solidFill>
                <a:srgbClr val="F3F3F3"/>
              </a:solidFill>
            </a:endParaRPr>
          </a:p>
        </p:txBody>
      </p:sp>
      <p:sp>
        <p:nvSpPr>
          <p:cNvPr id="704" name="Google Shape;704;p36"/>
          <p:cNvSpPr txBox="1">
            <a:spLocks noGrp="1"/>
          </p:cNvSpPr>
          <p:nvPr>
            <p:ph type="subTitle" idx="4294967295"/>
          </p:nvPr>
        </p:nvSpPr>
        <p:spPr>
          <a:xfrm>
            <a:off x="4858350" y="1421791"/>
            <a:ext cx="2574321" cy="987000"/>
          </a:xfrm>
          <a:prstGeom prst="rect">
            <a:avLst/>
          </a:prstGeom>
        </p:spPr>
        <p:txBody>
          <a:bodyPr spcFirstLastPara="1" wrap="square" lIns="91425" tIns="91425" rIns="91425" bIns="0" anchor="b" anchorCtr="0">
            <a:noAutofit/>
          </a:bodyPr>
          <a:lstStyle/>
          <a:p>
            <a:pPr marL="0" lvl="0" indent="0" algn="ctr">
              <a:lnSpc>
                <a:spcPct val="100000"/>
              </a:lnSpc>
              <a:spcAft>
                <a:spcPts val="1600"/>
              </a:spcAft>
              <a:buNone/>
            </a:pPr>
            <a:r>
              <a:rPr lang="es-ES" sz="1400" dirty="0"/>
              <a:t>Representación gráfica de datos para identificar patrones y tendencias.</a:t>
            </a:r>
          </a:p>
        </p:txBody>
      </p:sp>
      <p:sp>
        <p:nvSpPr>
          <p:cNvPr id="705" name="Google Shape;705;p36"/>
          <p:cNvSpPr txBox="1">
            <a:spLocks noGrp="1"/>
          </p:cNvSpPr>
          <p:nvPr>
            <p:ph type="subTitle" idx="4294967295"/>
          </p:nvPr>
        </p:nvSpPr>
        <p:spPr>
          <a:xfrm>
            <a:off x="1954923" y="2013705"/>
            <a:ext cx="2096586" cy="371400"/>
          </a:xfrm>
          <a:prstGeom prst="rect">
            <a:avLst/>
          </a:prstGeom>
        </p:spPr>
        <p:txBody>
          <a:bodyPr spcFirstLastPara="1" wrap="square" lIns="91425" tIns="255600" rIns="91425" bIns="0" anchor="ctr" anchorCtr="0">
            <a:noAutofit/>
          </a:bodyPr>
          <a:lstStyle/>
          <a:p>
            <a:pPr marL="0" lvl="0" indent="0" algn="ctr">
              <a:lnSpc>
                <a:spcPct val="100000"/>
              </a:lnSpc>
              <a:spcAft>
                <a:spcPts val="1600"/>
              </a:spcAft>
              <a:buNone/>
            </a:pPr>
            <a:r>
              <a:rPr lang="es-ES" sz="1800" b="1" dirty="0">
                <a:latin typeface="Rajdhani"/>
                <a:ea typeface="Rajdhani"/>
                <a:cs typeface="Rajdhani"/>
                <a:sym typeface="Rajdhani"/>
              </a:rPr>
              <a:t>PRE-PROCESAMIENTO</a:t>
            </a:r>
          </a:p>
        </p:txBody>
      </p:sp>
      <p:sp>
        <p:nvSpPr>
          <p:cNvPr id="706" name="Google Shape;706;p36"/>
          <p:cNvSpPr txBox="1">
            <a:spLocks noGrp="1"/>
          </p:cNvSpPr>
          <p:nvPr>
            <p:ph type="subTitle" idx="4294967295"/>
          </p:nvPr>
        </p:nvSpPr>
        <p:spPr>
          <a:xfrm>
            <a:off x="5288600" y="2125814"/>
            <a:ext cx="1658400" cy="371400"/>
          </a:xfrm>
          <a:prstGeom prst="rect">
            <a:avLst/>
          </a:prstGeom>
        </p:spPr>
        <p:txBody>
          <a:bodyPr spcFirstLastPara="1" wrap="square" lIns="91425" tIns="255600" rIns="91425" bIns="0" anchor="ctr" anchorCtr="0">
            <a:noAutofit/>
          </a:bodyPr>
          <a:lstStyle/>
          <a:p>
            <a:pPr marL="0" lvl="0" indent="0" algn="ctr">
              <a:lnSpc>
                <a:spcPct val="100000"/>
              </a:lnSpc>
              <a:spcAft>
                <a:spcPts val="1600"/>
              </a:spcAft>
              <a:buNone/>
            </a:pPr>
            <a:r>
              <a:rPr lang="es-ES" sz="1800" b="1" dirty="0">
                <a:latin typeface="Rajdhani"/>
                <a:ea typeface="Rajdhani"/>
                <a:cs typeface="Rajdhani"/>
                <a:sym typeface="Rajdhani"/>
              </a:rPr>
              <a:t>VISUALIZACIÓN</a:t>
            </a:r>
          </a:p>
        </p:txBody>
      </p:sp>
      <p:sp>
        <p:nvSpPr>
          <p:cNvPr id="707" name="Google Shape;707;p36"/>
          <p:cNvSpPr txBox="1">
            <a:spLocks noGrp="1"/>
          </p:cNvSpPr>
          <p:nvPr>
            <p:ph type="subTitle" idx="4294967295"/>
          </p:nvPr>
        </p:nvSpPr>
        <p:spPr>
          <a:xfrm>
            <a:off x="325821" y="3283565"/>
            <a:ext cx="2378346"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dirty="0">
                <a:latin typeface="Rajdhani"/>
                <a:ea typeface="Rajdhani"/>
                <a:cs typeface="Rajdhani"/>
                <a:sym typeface="Rajdhani"/>
              </a:rPr>
              <a:t>EXTRACCIÓN DE DATOS</a:t>
            </a:r>
            <a:endParaRPr sz="1800" b="1" dirty="0">
              <a:solidFill>
                <a:srgbClr val="F3F3F3"/>
              </a:solidFill>
              <a:latin typeface="Rajdhani"/>
              <a:ea typeface="Rajdhani"/>
              <a:cs typeface="Rajdhani"/>
              <a:sym typeface="Rajdhani"/>
            </a:endParaRPr>
          </a:p>
        </p:txBody>
      </p:sp>
      <p:sp>
        <p:nvSpPr>
          <p:cNvPr id="708" name="Google Shape;708;p36"/>
          <p:cNvSpPr txBox="1">
            <a:spLocks noGrp="1"/>
          </p:cNvSpPr>
          <p:nvPr>
            <p:ph type="subTitle" idx="4294967295"/>
          </p:nvPr>
        </p:nvSpPr>
        <p:spPr>
          <a:xfrm>
            <a:off x="6834400" y="3401014"/>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dirty="0">
                <a:latin typeface="Rajdhani"/>
                <a:ea typeface="Rajdhani"/>
                <a:cs typeface="Rajdhani"/>
                <a:sym typeface="Rajdhani"/>
              </a:rPr>
              <a:t>CORRELACIÓN</a:t>
            </a:r>
            <a:endParaRPr sz="1800" b="1" dirty="0">
              <a:solidFill>
                <a:srgbClr val="F3F3F3"/>
              </a:solidFill>
              <a:latin typeface="Rajdhani"/>
              <a:ea typeface="Rajdhani"/>
              <a:cs typeface="Rajdhani"/>
              <a:sym typeface="Rajdhani"/>
            </a:endParaRPr>
          </a:p>
        </p:txBody>
      </p:sp>
      <p:sp>
        <p:nvSpPr>
          <p:cNvPr id="709" name="Google Shape;709;p36"/>
          <p:cNvSpPr txBox="1">
            <a:spLocks noGrp="1"/>
          </p:cNvSpPr>
          <p:nvPr>
            <p:ph type="subTitle" idx="4294967295"/>
          </p:nvPr>
        </p:nvSpPr>
        <p:spPr>
          <a:xfrm>
            <a:off x="3394842" y="3348462"/>
            <a:ext cx="2280745" cy="371400"/>
          </a:xfrm>
          <a:prstGeom prst="rect">
            <a:avLst/>
          </a:prstGeom>
        </p:spPr>
        <p:txBody>
          <a:bodyPr spcFirstLastPara="1" wrap="square" lIns="91425" tIns="255600" rIns="91425" bIns="0" anchor="ctr" anchorCtr="0">
            <a:noAutofit/>
          </a:bodyPr>
          <a:lstStyle/>
          <a:p>
            <a:pPr marL="0" lvl="0" indent="0" algn="ctr">
              <a:lnSpc>
                <a:spcPct val="100000"/>
              </a:lnSpc>
              <a:spcAft>
                <a:spcPts val="1600"/>
              </a:spcAft>
              <a:buNone/>
            </a:pPr>
            <a:r>
              <a:rPr lang="es-ES" sz="1800" b="1" dirty="0">
                <a:latin typeface="Rajdhani"/>
                <a:ea typeface="Rajdhani"/>
                <a:cs typeface="Rajdhani"/>
                <a:sym typeface="Rajdhani"/>
              </a:rPr>
              <a:t>Resumen o Extracción de Características</a:t>
            </a:r>
          </a:p>
        </p:txBody>
      </p:sp>
      <p:sp>
        <p:nvSpPr>
          <p:cNvPr id="710" name="Google Shape;710;p36"/>
          <p:cNvSpPr/>
          <p:nvPr/>
        </p:nvSpPr>
        <p:spPr>
          <a:xfrm>
            <a:off x="1194250" y="2676375"/>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36"/>
          <p:cNvSpPr/>
          <p:nvPr/>
        </p:nvSpPr>
        <p:spPr>
          <a:xfrm>
            <a:off x="2739950" y="2676375"/>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36"/>
          <p:cNvSpPr/>
          <p:nvPr/>
        </p:nvSpPr>
        <p:spPr>
          <a:xfrm>
            <a:off x="4285650" y="2676375"/>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36"/>
          <p:cNvSpPr/>
          <p:nvPr/>
        </p:nvSpPr>
        <p:spPr>
          <a:xfrm>
            <a:off x="5831350" y="2676375"/>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36"/>
          <p:cNvSpPr/>
          <p:nvPr/>
        </p:nvSpPr>
        <p:spPr>
          <a:xfrm>
            <a:off x="7377050" y="2676375"/>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715" name="Google Shape;715;p36"/>
          <p:cNvCxnSpPr>
            <a:stCxn id="710" idx="6"/>
            <a:endCxn id="711" idx="2"/>
          </p:cNvCxnSpPr>
          <p:nvPr/>
        </p:nvCxnSpPr>
        <p:spPr>
          <a:xfrm>
            <a:off x="1766950" y="2962725"/>
            <a:ext cx="972900" cy="0"/>
          </a:xfrm>
          <a:prstGeom prst="straightConnector1">
            <a:avLst/>
          </a:prstGeom>
          <a:noFill/>
          <a:ln w="19050" cap="flat" cmpd="sng">
            <a:solidFill>
              <a:srgbClr val="F3F3F3"/>
            </a:solidFill>
            <a:prstDash val="solid"/>
            <a:round/>
            <a:headEnd type="none" w="med" len="med"/>
            <a:tailEnd type="none" w="med" len="med"/>
          </a:ln>
        </p:spPr>
      </p:cxnSp>
      <p:cxnSp>
        <p:nvCxnSpPr>
          <p:cNvPr id="716" name="Google Shape;716;p36"/>
          <p:cNvCxnSpPr>
            <a:stCxn id="711" idx="6"/>
            <a:endCxn id="712" idx="2"/>
          </p:cNvCxnSpPr>
          <p:nvPr/>
        </p:nvCxnSpPr>
        <p:spPr>
          <a:xfrm>
            <a:off x="3312650" y="2962725"/>
            <a:ext cx="972900" cy="0"/>
          </a:xfrm>
          <a:prstGeom prst="straightConnector1">
            <a:avLst/>
          </a:prstGeom>
          <a:noFill/>
          <a:ln w="19050" cap="flat" cmpd="sng">
            <a:solidFill>
              <a:srgbClr val="F3F3F3"/>
            </a:solidFill>
            <a:prstDash val="solid"/>
            <a:round/>
            <a:headEnd type="none" w="med" len="med"/>
            <a:tailEnd type="none" w="med" len="med"/>
          </a:ln>
        </p:spPr>
      </p:cxnSp>
      <p:cxnSp>
        <p:nvCxnSpPr>
          <p:cNvPr id="717" name="Google Shape;717;p36"/>
          <p:cNvCxnSpPr>
            <a:stCxn id="712" idx="6"/>
            <a:endCxn id="713" idx="2"/>
          </p:cNvCxnSpPr>
          <p:nvPr/>
        </p:nvCxnSpPr>
        <p:spPr>
          <a:xfrm>
            <a:off x="4858350" y="2962725"/>
            <a:ext cx="972900" cy="0"/>
          </a:xfrm>
          <a:prstGeom prst="straightConnector1">
            <a:avLst/>
          </a:prstGeom>
          <a:noFill/>
          <a:ln w="19050" cap="flat" cmpd="sng">
            <a:solidFill>
              <a:srgbClr val="F3F3F3"/>
            </a:solidFill>
            <a:prstDash val="solid"/>
            <a:round/>
            <a:headEnd type="none" w="med" len="med"/>
            <a:tailEnd type="none" w="med" len="med"/>
          </a:ln>
        </p:spPr>
      </p:cxnSp>
      <p:cxnSp>
        <p:nvCxnSpPr>
          <p:cNvPr id="718" name="Google Shape;718;p36"/>
          <p:cNvCxnSpPr>
            <a:stCxn id="713" idx="6"/>
            <a:endCxn id="714" idx="2"/>
          </p:cNvCxnSpPr>
          <p:nvPr/>
        </p:nvCxnSpPr>
        <p:spPr>
          <a:xfrm>
            <a:off x="6404050" y="2962725"/>
            <a:ext cx="972900" cy="0"/>
          </a:xfrm>
          <a:prstGeom prst="straightConnector1">
            <a:avLst/>
          </a:prstGeom>
          <a:noFill/>
          <a:ln w="19050" cap="flat" cmpd="sng">
            <a:solidFill>
              <a:srgbClr val="F3F3F3"/>
            </a:solidFill>
            <a:prstDash val="solid"/>
            <a:round/>
            <a:headEnd type="none" w="med" len="med"/>
            <a:tailEnd type="none" w="med" len="med"/>
          </a:ln>
        </p:spPr>
      </p:cxnSp>
      <p:grpSp>
        <p:nvGrpSpPr>
          <p:cNvPr id="2" name="Google Shape;719;p36"/>
          <p:cNvGrpSpPr/>
          <p:nvPr/>
        </p:nvGrpSpPr>
        <p:grpSpPr>
          <a:xfrm>
            <a:off x="1332734" y="2826965"/>
            <a:ext cx="288452" cy="275353"/>
            <a:chOff x="4126815" y="2760704"/>
            <a:chExt cx="380393" cy="363118"/>
          </a:xfrm>
        </p:grpSpPr>
        <p:sp>
          <p:nvSpPr>
            <p:cNvPr id="720" name="Google Shape;720;p36"/>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36"/>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 name="Google Shape;722;p36"/>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 name="Google Shape;723;p36"/>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 name="Google Shape;724;p36"/>
          <p:cNvGrpSpPr/>
          <p:nvPr/>
        </p:nvGrpSpPr>
        <p:grpSpPr>
          <a:xfrm>
            <a:off x="2885622" y="2824148"/>
            <a:ext cx="281276" cy="280987"/>
            <a:chOff x="2497275" y="2744159"/>
            <a:chExt cx="370930" cy="370549"/>
          </a:xfrm>
        </p:grpSpPr>
        <p:sp>
          <p:nvSpPr>
            <p:cNvPr id="725" name="Google Shape;725;p36"/>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36"/>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36"/>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36"/>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36"/>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36"/>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 name="Google Shape;732;p36"/>
          <p:cNvGrpSpPr/>
          <p:nvPr/>
        </p:nvGrpSpPr>
        <p:grpSpPr>
          <a:xfrm>
            <a:off x="4417196" y="2834313"/>
            <a:ext cx="309505" cy="260656"/>
            <a:chOff x="2171474" y="3369229"/>
            <a:chExt cx="408156" cy="343737"/>
          </a:xfrm>
        </p:grpSpPr>
        <p:sp>
          <p:nvSpPr>
            <p:cNvPr id="733" name="Google Shape;733;p36"/>
            <p:cNvSpPr/>
            <p:nvPr/>
          </p:nvSpPr>
          <p:spPr>
            <a:xfrm>
              <a:off x="2171474" y="3369229"/>
              <a:ext cx="408156" cy="343737"/>
            </a:xfrm>
            <a:custGeom>
              <a:avLst/>
              <a:gdLst/>
              <a:ahLst/>
              <a:cxnLst/>
              <a:rect l="l" t="t" r="r" b="b"/>
              <a:pathLst>
                <a:path w="12824" h="10800" extrusionOk="0">
                  <a:moveTo>
                    <a:pt x="5395" y="345"/>
                  </a:moveTo>
                  <a:cubicBezTo>
                    <a:pt x="5561" y="345"/>
                    <a:pt x="5704" y="405"/>
                    <a:pt x="5823" y="536"/>
                  </a:cubicBezTo>
                  <a:lnTo>
                    <a:pt x="6478" y="1191"/>
                  </a:lnTo>
                  <a:lnTo>
                    <a:pt x="5645" y="1191"/>
                  </a:lnTo>
                  <a:cubicBezTo>
                    <a:pt x="5537" y="1191"/>
                    <a:pt x="5442" y="1143"/>
                    <a:pt x="5347" y="1072"/>
                  </a:cubicBezTo>
                  <a:lnTo>
                    <a:pt x="4633" y="357"/>
                  </a:lnTo>
                  <a:lnTo>
                    <a:pt x="5395" y="357"/>
                  </a:lnTo>
                  <a:lnTo>
                    <a:pt x="5395" y="345"/>
                  </a:lnTo>
                  <a:close/>
                  <a:moveTo>
                    <a:pt x="6883" y="357"/>
                  </a:moveTo>
                  <a:cubicBezTo>
                    <a:pt x="7049" y="357"/>
                    <a:pt x="7192" y="417"/>
                    <a:pt x="7311" y="536"/>
                  </a:cubicBezTo>
                  <a:lnTo>
                    <a:pt x="7966" y="1191"/>
                  </a:lnTo>
                  <a:lnTo>
                    <a:pt x="7823" y="1191"/>
                  </a:lnTo>
                  <a:cubicBezTo>
                    <a:pt x="7716" y="1191"/>
                    <a:pt x="7621" y="1274"/>
                    <a:pt x="7621" y="1381"/>
                  </a:cubicBezTo>
                  <a:cubicBezTo>
                    <a:pt x="7621" y="1488"/>
                    <a:pt x="7716" y="1572"/>
                    <a:pt x="7823" y="1572"/>
                  </a:cubicBezTo>
                  <a:lnTo>
                    <a:pt x="12026" y="1572"/>
                  </a:lnTo>
                  <a:cubicBezTo>
                    <a:pt x="12253" y="1572"/>
                    <a:pt x="12443" y="1750"/>
                    <a:pt x="12443" y="1988"/>
                  </a:cubicBezTo>
                  <a:lnTo>
                    <a:pt x="12431" y="10001"/>
                  </a:lnTo>
                  <a:cubicBezTo>
                    <a:pt x="12431" y="10216"/>
                    <a:pt x="12253" y="10418"/>
                    <a:pt x="12014" y="10418"/>
                  </a:cubicBezTo>
                  <a:lnTo>
                    <a:pt x="775" y="10418"/>
                  </a:lnTo>
                  <a:cubicBezTo>
                    <a:pt x="561" y="10418"/>
                    <a:pt x="358" y="10239"/>
                    <a:pt x="358" y="10001"/>
                  </a:cubicBezTo>
                  <a:lnTo>
                    <a:pt x="358" y="774"/>
                  </a:lnTo>
                  <a:cubicBezTo>
                    <a:pt x="358" y="548"/>
                    <a:pt x="537" y="357"/>
                    <a:pt x="775" y="357"/>
                  </a:cubicBezTo>
                  <a:lnTo>
                    <a:pt x="3859" y="357"/>
                  </a:lnTo>
                  <a:cubicBezTo>
                    <a:pt x="4025" y="357"/>
                    <a:pt x="4168" y="417"/>
                    <a:pt x="4287" y="536"/>
                  </a:cubicBezTo>
                  <a:lnTo>
                    <a:pt x="5085" y="1322"/>
                  </a:lnTo>
                  <a:cubicBezTo>
                    <a:pt x="5228" y="1465"/>
                    <a:pt x="5418" y="1560"/>
                    <a:pt x="5645" y="1560"/>
                  </a:cubicBezTo>
                  <a:lnTo>
                    <a:pt x="6942" y="1560"/>
                  </a:lnTo>
                  <a:cubicBezTo>
                    <a:pt x="7014" y="1560"/>
                    <a:pt x="7085" y="1512"/>
                    <a:pt x="7121" y="1441"/>
                  </a:cubicBezTo>
                  <a:cubicBezTo>
                    <a:pt x="7145" y="1369"/>
                    <a:pt x="7133" y="1286"/>
                    <a:pt x="7073" y="1226"/>
                  </a:cubicBezTo>
                  <a:lnTo>
                    <a:pt x="6192" y="357"/>
                  </a:lnTo>
                  <a:close/>
                  <a:moveTo>
                    <a:pt x="799" y="0"/>
                  </a:moveTo>
                  <a:cubicBezTo>
                    <a:pt x="358" y="0"/>
                    <a:pt x="1" y="345"/>
                    <a:pt x="1" y="786"/>
                  </a:cubicBezTo>
                  <a:lnTo>
                    <a:pt x="1" y="10013"/>
                  </a:lnTo>
                  <a:cubicBezTo>
                    <a:pt x="1" y="10442"/>
                    <a:pt x="358" y="10799"/>
                    <a:pt x="799" y="10799"/>
                  </a:cubicBezTo>
                  <a:lnTo>
                    <a:pt x="12026" y="10799"/>
                  </a:lnTo>
                  <a:cubicBezTo>
                    <a:pt x="12467" y="10799"/>
                    <a:pt x="12824" y="10442"/>
                    <a:pt x="12824" y="10013"/>
                  </a:cubicBezTo>
                  <a:lnTo>
                    <a:pt x="12824" y="1988"/>
                  </a:lnTo>
                  <a:cubicBezTo>
                    <a:pt x="12824" y="1524"/>
                    <a:pt x="12467" y="1191"/>
                    <a:pt x="12026" y="1191"/>
                  </a:cubicBezTo>
                  <a:lnTo>
                    <a:pt x="8490" y="1191"/>
                  </a:lnTo>
                  <a:lnTo>
                    <a:pt x="7585" y="274"/>
                  </a:lnTo>
                  <a:cubicBezTo>
                    <a:pt x="7383" y="83"/>
                    <a:pt x="7145" y="0"/>
                    <a:pt x="688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36"/>
            <p:cNvSpPr/>
            <p:nvPr/>
          </p:nvSpPr>
          <p:spPr>
            <a:xfrm>
              <a:off x="2292737" y="3477220"/>
              <a:ext cx="164898" cy="164866"/>
            </a:xfrm>
            <a:custGeom>
              <a:avLst/>
              <a:gdLst/>
              <a:ahLst/>
              <a:cxnLst/>
              <a:rect l="l" t="t" r="r" b="b"/>
              <a:pathLst>
                <a:path w="5181" h="5180" extrusionOk="0">
                  <a:moveTo>
                    <a:pt x="2799" y="1382"/>
                  </a:moveTo>
                  <a:cubicBezTo>
                    <a:pt x="3025" y="1382"/>
                    <a:pt x="3216" y="1560"/>
                    <a:pt x="3216" y="1798"/>
                  </a:cubicBezTo>
                  <a:lnTo>
                    <a:pt x="3216" y="2203"/>
                  </a:lnTo>
                  <a:cubicBezTo>
                    <a:pt x="3204" y="2525"/>
                    <a:pt x="2942" y="2810"/>
                    <a:pt x="2597" y="2810"/>
                  </a:cubicBezTo>
                  <a:cubicBezTo>
                    <a:pt x="2251" y="2810"/>
                    <a:pt x="1977" y="2525"/>
                    <a:pt x="1977" y="2203"/>
                  </a:cubicBezTo>
                  <a:lnTo>
                    <a:pt x="1977" y="1798"/>
                  </a:lnTo>
                  <a:cubicBezTo>
                    <a:pt x="1977" y="1572"/>
                    <a:pt x="2156" y="1382"/>
                    <a:pt x="2406" y="1382"/>
                  </a:cubicBezTo>
                  <a:close/>
                  <a:moveTo>
                    <a:pt x="2799" y="3156"/>
                  </a:moveTo>
                  <a:lnTo>
                    <a:pt x="2799" y="3275"/>
                  </a:lnTo>
                  <a:cubicBezTo>
                    <a:pt x="2799" y="3346"/>
                    <a:pt x="2835" y="3406"/>
                    <a:pt x="2858" y="3465"/>
                  </a:cubicBezTo>
                  <a:lnTo>
                    <a:pt x="2608" y="3715"/>
                  </a:lnTo>
                  <a:lnTo>
                    <a:pt x="2573" y="3715"/>
                  </a:lnTo>
                  <a:lnTo>
                    <a:pt x="2323" y="3465"/>
                  </a:lnTo>
                  <a:cubicBezTo>
                    <a:pt x="2358" y="3406"/>
                    <a:pt x="2382" y="3346"/>
                    <a:pt x="2382" y="3275"/>
                  </a:cubicBezTo>
                  <a:lnTo>
                    <a:pt x="2382" y="3156"/>
                  </a:lnTo>
                  <a:cubicBezTo>
                    <a:pt x="2454" y="3167"/>
                    <a:pt x="2513" y="3179"/>
                    <a:pt x="2597" y="3179"/>
                  </a:cubicBezTo>
                  <a:cubicBezTo>
                    <a:pt x="2668" y="3179"/>
                    <a:pt x="2739" y="3167"/>
                    <a:pt x="2799" y="3156"/>
                  </a:cubicBezTo>
                  <a:close/>
                  <a:moveTo>
                    <a:pt x="2573" y="381"/>
                  </a:moveTo>
                  <a:cubicBezTo>
                    <a:pt x="3799" y="381"/>
                    <a:pt x="4799" y="1382"/>
                    <a:pt x="4799" y="2596"/>
                  </a:cubicBezTo>
                  <a:cubicBezTo>
                    <a:pt x="4811" y="3287"/>
                    <a:pt x="4490" y="3906"/>
                    <a:pt x="3978" y="4322"/>
                  </a:cubicBezTo>
                  <a:lnTo>
                    <a:pt x="3978" y="4049"/>
                  </a:lnTo>
                  <a:cubicBezTo>
                    <a:pt x="3978" y="3822"/>
                    <a:pt x="3859" y="3608"/>
                    <a:pt x="3656" y="3525"/>
                  </a:cubicBezTo>
                  <a:lnTo>
                    <a:pt x="3180" y="3287"/>
                  </a:lnTo>
                  <a:lnTo>
                    <a:pt x="3180" y="3275"/>
                  </a:lnTo>
                  <a:lnTo>
                    <a:pt x="3180" y="2989"/>
                  </a:lnTo>
                  <a:cubicBezTo>
                    <a:pt x="3418" y="2810"/>
                    <a:pt x="3573" y="2513"/>
                    <a:pt x="3573" y="2203"/>
                  </a:cubicBezTo>
                  <a:lnTo>
                    <a:pt x="3573" y="1798"/>
                  </a:lnTo>
                  <a:cubicBezTo>
                    <a:pt x="3573" y="1370"/>
                    <a:pt x="3216" y="1012"/>
                    <a:pt x="2787" y="1012"/>
                  </a:cubicBezTo>
                  <a:lnTo>
                    <a:pt x="2382" y="1012"/>
                  </a:lnTo>
                  <a:cubicBezTo>
                    <a:pt x="1954" y="1012"/>
                    <a:pt x="1596" y="1370"/>
                    <a:pt x="1596" y="1798"/>
                  </a:cubicBezTo>
                  <a:lnTo>
                    <a:pt x="1596" y="2203"/>
                  </a:lnTo>
                  <a:cubicBezTo>
                    <a:pt x="1596" y="2525"/>
                    <a:pt x="1763" y="2810"/>
                    <a:pt x="2001" y="2989"/>
                  </a:cubicBezTo>
                  <a:lnTo>
                    <a:pt x="2001" y="3275"/>
                  </a:lnTo>
                  <a:lnTo>
                    <a:pt x="2001" y="3287"/>
                  </a:lnTo>
                  <a:lnTo>
                    <a:pt x="1525" y="3525"/>
                  </a:lnTo>
                  <a:cubicBezTo>
                    <a:pt x="1334" y="3632"/>
                    <a:pt x="1192" y="3822"/>
                    <a:pt x="1192" y="4049"/>
                  </a:cubicBezTo>
                  <a:lnTo>
                    <a:pt x="1192" y="4322"/>
                  </a:lnTo>
                  <a:cubicBezTo>
                    <a:pt x="692" y="3918"/>
                    <a:pt x="358" y="3298"/>
                    <a:pt x="358" y="2596"/>
                  </a:cubicBezTo>
                  <a:cubicBezTo>
                    <a:pt x="358" y="1382"/>
                    <a:pt x="1358" y="381"/>
                    <a:pt x="2573" y="381"/>
                  </a:cubicBezTo>
                  <a:close/>
                  <a:moveTo>
                    <a:pt x="3156" y="3691"/>
                  </a:moveTo>
                  <a:lnTo>
                    <a:pt x="3490" y="3846"/>
                  </a:lnTo>
                  <a:cubicBezTo>
                    <a:pt x="3561" y="3882"/>
                    <a:pt x="3609" y="3953"/>
                    <a:pt x="3609" y="4049"/>
                  </a:cubicBezTo>
                  <a:lnTo>
                    <a:pt x="3609" y="4560"/>
                  </a:lnTo>
                  <a:cubicBezTo>
                    <a:pt x="3311" y="4727"/>
                    <a:pt x="2954" y="4822"/>
                    <a:pt x="2597" y="4822"/>
                  </a:cubicBezTo>
                  <a:cubicBezTo>
                    <a:pt x="2227" y="4822"/>
                    <a:pt x="1882" y="4727"/>
                    <a:pt x="1585" y="4560"/>
                  </a:cubicBezTo>
                  <a:lnTo>
                    <a:pt x="1585" y="4049"/>
                  </a:lnTo>
                  <a:cubicBezTo>
                    <a:pt x="1585" y="3965"/>
                    <a:pt x="1632" y="3894"/>
                    <a:pt x="1704" y="3846"/>
                  </a:cubicBezTo>
                  <a:lnTo>
                    <a:pt x="2025" y="3691"/>
                  </a:lnTo>
                  <a:lnTo>
                    <a:pt x="2323" y="3989"/>
                  </a:lnTo>
                  <a:cubicBezTo>
                    <a:pt x="2406" y="4060"/>
                    <a:pt x="2489" y="4108"/>
                    <a:pt x="2597" y="4108"/>
                  </a:cubicBezTo>
                  <a:cubicBezTo>
                    <a:pt x="2704" y="4108"/>
                    <a:pt x="2799" y="4060"/>
                    <a:pt x="2858" y="3989"/>
                  </a:cubicBezTo>
                  <a:lnTo>
                    <a:pt x="3156" y="3691"/>
                  </a:lnTo>
                  <a:close/>
                  <a:moveTo>
                    <a:pt x="2597" y="0"/>
                  </a:moveTo>
                  <a:cubicBezTo>
                    <a:pt x="1168" y="0"/>
                    <a:pt x="1" y="1155"/>
                    <a:pt x="1" y="2584"/>
                  </a:cubicBezTo>
                  <a:cubicBezTo>
                    <a:pt x="1" y="4013"/>
                    <a:pt x="1168" y="5180"/>
                    <a:pt x="2597" y="5180"/>
                  </a:cubicBezTo>
                  <a:cubicBezTo>
                    <a:pt x="4025" y="5180"/>
                    <a:pt x="5180" y="4013"/>
                    <a:pt x="5180" y="2584"/>
                  </a:cubicBezTo>
                  <a:cubicBezTo>
                    <a:pt x="5180" y="1155"/>
                    <a:pt x="4025" y="0"/>
                    <a:pt x="259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36"/>
            <p:cNvSpPr/>
            <p:nvPr/>
          </p:nvSpPr>
          <p:spPr>
            <a:xfrm>
              <a:off x="2256358" y="3451503"/>
              <a:ext cx="188769" cy="177311"/>
            </a:xfrm>
            <a:custGeom>
              <a:avLst/>
              <a:gdLst/>
              <a:ahLst/>
              <a:cxnLst/>
              <a:rect l="l" t="t" r="r" b="b"/>
              <a:pathLst>
                <a:path w="5931" h="5571" extrusionOk="0">
                  <a:moveTo>
                    <a:pt x="3751" y="0"/>
                  </a:moveTo>
                  <a:cubicBezTo>
                    <a:pt x="2872" y="0"/>
                    <a:pt x="1994" y="341"/>
                    <a:pt x="1323" y="999"/>
                  </a:cubicBezTo>
                  <a:cubicBezTo>
                    <a:pt x="120" y="2201"/>
                    <a:pt x="1" y="4142"/>
                    <a:pt x="1049" y="5488"/>
                  </a:cubicBezTo>
                  <a:cubicBezTo>
                    <a:pt x="1073" y="5535"/>
                    <a:pt x="1132" y="5571"/>
                    <a:pt x="1192" y="5571"/>
                  </a:cubicBezTo>
                  <a:cubicBezTo>
                    <a:pt x="1239" y="5571"/>
                    <a:pt x="1263" y="5547"/>
                    <a:pt x="1311" y="5523"/>
                  </a:cubicBezTo>
                  <a:cubicBezTo>
                    <a:pt x="1382" y="5464"/>
                    <a:pt x="1406" y="5345"/>
                    <a:pt x="1346" y="5249"/>
                  </a:cubicBezTo>
                  <a:cubicBezTo>
                    <a:pt x="406" y="4047"/>
                    <a:pt x="525" y="2332"/>
                    <a:pt x="1596" y="1261"/>
                  </a:cubicBezTo>
                  <a:cubicBezTo>
                    <a:pt x="2181" y="676"/>
                    <a:pt x="2961" y="375"/>
                    <a:pt x="3742" y="375"/>
                  </a:cubicBezTo>
                  <a:cubicBezTo>
                    <a:pt x="4393" y="375"/>
                    <a:pt x="5044" y="584"/>
                    <a:pt x="5585" y="1011"/>
                  </a:cubicBezTo>
                  <a:cubicBezTo>
                    <a:pt x="5616" y="1037"/>
                    <a:pt x="5656" y="1049"/>
                    <a:pt x="5697" y="1049"/>
                  </a:cubicBezTo>
                  <a:cubicBezTo>
                    <a:pt x="5750" y="1049"/>
                    <a:pt x="5806" y="1028"/>
                    <a:pt x="5847" y="987"/>
                  </a:cubicBezTo>
                  <a:cubicBezTo>
                    <a:pt x="5930" y="904"/>
                    <a:pt x="5895" y="773"/>
                    <a:pt x="5823" y="713"/>
                  </a:cubicBezTo>
                  <a:cubicBezTo>
                    <a:pt x="5209" y="233"/>
                    <a:pt x="4479" y="0"/>
                    <a:pt x="375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36"/>
            <p:cNvSpPr/>
            <p:nvPr/>
          </p:nvSpPr>
          <p:spPr>
            <a:xfrm>
              <a:off x="2305245" y="3491160"/>
              <a:ext cx="189151" cy="176706"/>
            </a:xfrm>
            <a:custGeom>
              <a:avLst/>
              <a:gdLst/>
              <a:ahLst/>
              <a:cxnLst/>
              <a:rect l="l" t="t" r="r" b="b"/>
              <a:pathLst>
                <a:path w="5943" h="5552" extrusionOk="0">
                  <a:moveTo>
                    <a:pt x="4739" y="1"/>
                  </a:moveTo>
                  <a:cubicBezTo>
                    <a:pt x="4695" y="1"/>
                    <a:pt x="4650" y="13"/>
                    <a:pt x="4609" y="39"/>
                  </a:cubicBezTo>
                  <a:cubicBezTo>
                    <a:pt x="4537" y="98"/>
                    <a:pt x="4525" y="217"/>
                    <a:pt x="4585" y="301"/>
                  </a:cubicBezTo>
                  <a:cubicBezTo>
                    <a:pt x="5513" y="1503"/>
                    <a:pt x="5406" y="3218"/>
                    <a:pt x="4335" y="4289"/>
                  </a:cubicBezTo>
                  <a:cubicBezTo>
                    <a:pt x="3750" y="4874"/>
                    <a:pt x="2970" y="5175"/>
                    <a:pt x="2189" y="5175"/>
                  </a:cubicBezTo>
                  <a:cubicBezTo>
                    <a:pt x="1538" y="5175"/>
                    <a:pt x="887" y="4966"/>
                    <a:pt x="346" y="4539"/>
                  </a:cubicBezTo>
                  <a:cubicBezTo>
                    <a:pt x="314" y="4516"/>
                    <a:pt x="276" y="4505"/>
                    <a:pt x="237" y="4505"/>
                  </a:cubicBezTo>
                  <a:cubicBezTo>
                    <a:pt x="177" y="4505"/>
                    <a:pt x="116" y="4531"/>
                    <a:pt x="72" y="4575"/>
                  </a:cubicBezTo>
                  <a:cubicBezTo>
                    <a:pt x="1" y="4646"/>
                    <a:pt x="25" y="4765"/>
                    <a:pt x="96" y="4837"/>
                  </a:cubicBezTo>
                  <a:cubicBezTo>
                    <a:pt x="715" y="5313"/>
                    <a:pt x="1453" y="5551"/>
                    <a:pt x="2180" y="5551"/>
                  </a:cubicBezTo>
                  <a:cubicBezTo>
                    <a:pt x="3061" y="5551"/>
                    <a:pt x="3930" y="5218"/>
                    <a:pt x="4597" y="4551"/>
                  </a:cubicBezTo>
                  <a:cubicBezTo>
                    <a:pt x="5823" y="3349"/>
                    <a:pt x="5942" y="1420"/>
                    <a:pt x="4882" y="62"/>
                  </a:cubicBezTo>
                  <a:cubicBezTo>
                    <a:pt x="4849" y="22"/>
                    <a:pt x="4796" y="1"/>
                    <a:pt x="473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 name="Google Shape;10847;p59"/>
          <p:cNvGrpSpPr/>
          <p:nvPr/>
        </p:nvGrpSpPr>
        <p:grpSpPr>
          <a:xfrm>
            <a:off x="7474663" y="2771373"/>
            <a:ext cx="377474" cy="335748"/>
            <a:chOff x="854261" y="2908813"/>
            <a:chExt cx="377474" cy="335748"/>
          </a:xfrm>
        </p:grpSpPr>
        <p:sp>
          <p:nvSpPr>
            <p:cNvPr id="49" name="Google Shape;10848;p59"/>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0849;p59"/>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10850;p59"/>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10851;p59"/>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10852;p59"/>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 name="Google Shape;10333;p58"/>
          <p:cNvGrpSpPr/>
          <p:nvPr/>
        </p:nvGrpSpPr>
        <p:grpSpPr>
          <a:xfrm>
            <a:off x="5938210" y="2774479"/>
            <a:ext cx="379489" cy="366046"/>
            <a:chOff x="1284212" y="1963766"/>
            <a:chExt cx="379489" cy="366046"/>
          </a:xfrm>
        </p:grpSpPr>
        <p:sp>
          <p:nvSpPr>
            <p:cNvPr id="55" name="Google Shape;10334;p58"/>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2"/>
                </a:solidFill>
              </a:endParaRPr>
            </a:p>
          </p:txBody>
        </p:sp>
        <p:sp>
          <p:nvSpPr>
            <p:cNvPr id="56" name="Google Shape;10335;p58"/>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4"/>
                </a:solidFill>
              </a:endParaRPr>
            </a:p>
          </p:txBody>
        </p:sp>
      </p:grpSp>
      <p:pic>
        <p:nvPicPr>
          <p:cNvPr id="48" name="Picture 4" descr="The Learning Gate | Tec de Monterrey"/>
          <p:cNvPicPr>
            <a:picLocks noChangeAspect="1" noChangeArrowheads="1"/>
          </p:cNvPicPr>
          <p:nvPr/>
        </p:nvPicPr>
        <p:blipFill>
          <a:blip r:embed="rId4">
            <a:lum bright="100000" contrast="100000"/>
          </a:blip>
          <a:srcRect/>
          <a:stretch>
            <a:fillRect/>
          </a:stretch>
        </p:blipFill>
        <p:spPr bwMode="auto">
          <a:xfrm>
            <a:off x="6033052" y="308116"/>
            <a:ext cx="2818846" cy="494885"/>
          </a:xfrm>
          <a:prstGeom prst="rect">
            <a:avLst/>
          </a:prstGeom>
          <a:noFill/>
        </p:spPr>
      </p:pic>
      <p:cxnSp>
        <p:nvCxnSpPr>
          <p:cNvPr id="54" name="Google Shape;258;p31"/>
          <p:cNvCxnSpPr/>
          <p:nvPr/>
        </p:nvCxnSpPr>
        <p:spPr>
          <a:xfrm>
            <a:off x="1029794" y="473489"/>
            <a:ext cx="0" cy="726300"/>
          </a:xfrm>
          <a:prstGeom prst="straightConnector1">
            <a:avLst/>
          </a:prstGeom>
          <a:noFill/>
          <a:ln w="19050" cap="flat" cmpd="sng">
            <a:solidFill>
              <a:srgbClr val="F3F3F3"/>
            </a:solidFill>
            <a:prstDash val="solid"/>
            <a:round/>
            <a:headEnd type="oval" w="med" len="med"/>
            <a:tailEnd type="oval" w="med" len="med"/>
          </a:ln>
        </p:spPr>
      </p:cxnSp>
      <p:grpSp>
        <p:nvGrpSpPr>
          <p:cNvPr id="57" name="Google Shape;260;p31"/>
          <p:cNvGrpSpPr/>
          <p:nvPr/>
        </p:nvGrpSpPr>
        <p:grpSpPr>
          <a:xfrm>
            <a:off x="501355" y="604619"/>
            <a:ext cx="379958" cy="379958"/>
            <a:chOff x="1190625" y="238125"/>
            <a:chExt cx="5219200" cy="5219200"/>
          </a:xfrm>
        </p:grpSpPr>
        <p:sp>
          <p:nvSpPr>
            <p:cNvPr id="58" name="Google Shape;261;p31"/>
            <p:cNvSpPr/>
            <p:nvPr/>
          </p:nvSpPr>
          <p:spPr>
            <a:xfrm>
              <a:off x="2188775"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262;p31"/>
            <p:cNvSpPr/>
            <p:nvPr/>
          </p:nvSpPr>
          <p:spPr>
            <a:xfrm>
              <a:off x="5258300"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263;p31"/>
            <p:cNvSpPr/>
            <p:nvPr/>
          </p:nvSpPr>
          <p:spPr>
            <a:xfrm>
              <a:off x="2188775"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264;p31"/>
            <p:cNvSpPr/>
            <p:nvPr/>
          </p:nvSpPr>
          <p:spPr>
            <a:xfrm>
              <a:off x="5258300"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265;p31"/>
            <p:cNvSpPr/>
            <p:nvPr/>
          </p:nvSpPr>
          <p:spPr>
            <a:xfrm>
              <a:off x="2188775" y="1236275"/>
              <a:ext cx="3222875" cy="3222875"/>
            </a:xfrm>
            <a:custGeom>
              <a:avLst/>
              <a:gdLst/>
              <a:ahLst/>
              <a:cxnLst/>
              <a:rect l="l" t="t" r="r" b="b"/>
              <a:pathLst>
                <a:path w="128915" h="128915" extrusionOk="0">
                  <a:moveTo>
                    <a:pt x="110517" y="6133"/>
                  </a:moveTo>
                  <a:lnTo>
                    <a:pt x="110517" y="18398"/>
                  </a:lnTo>
                  <a:lnTo>
                    <a:pt x="122782" y="18398"/>
                  </a:lnTo>
                  <a:lnTo>
                    <a:pt x="122782" y="110517"/>
                  </a:lnTo>
                  <a:lnTo>
                    <a:pt x="110517" y="110517"/>
                  </a:lnTo>
                  <a:lnTo>
                    <a:pt x="110517" y="122782"/>
                  </a:lnTo>
                  <a:lnTo>
                    <a:pt x="18398" y="122782"/>
                  </a:lnTo>
                  <a:lnTo>
                    <a:pt x="18398" y="110517"/>
                  </a:lnTo>
                  <a:lnTo>
                    <a:pt x="6133" y="110517"/>
                  </a:lnTo>
                  <a:lnTo>
                    <a:pt x="6133" y="18398"/>
                  </a:lnTo>
                  <a:lnTo>
                    <a:pt x="18398" y="18398"/>
                  </a:lnTo>
                  <a:lnTo>
                    <a:pt x="18398" y="6133"/>
                  </a:lnTo>
                  <a:close/>
                  <a:moveTo>
                    <a:pt x="12266" y="1"/>
                  </a:moveTo>
                  <a:lnTo>
                    <a:pt x="12266" y="12266"/>
                  </a:lnTo>
                  <a:lnTo>
                    <a:pt x="1" y="12266"/>
                  </a:lnTo>
                  <a:lnTo>
                    <a:pt x="1" y="116649"/>
                  </a:lnTo>
                  <a:lnTo>
                    <a:pt x="12266" y="116649"/>
                  </a:lnTo>
                  <a:lnTo>
                    <a:pt x="12266" y="128914"/>
                  </a:lnTo>
                  <a:lnTo>
                    <a:pt x="116649" y="128914"/>
                  </a:lnTo>
                  <a:lnTo>
                    <a:pt x="116649" y="116649"/>
                  </a:lnTo>
                  <a:lnTo>
                    <a:pt x="128914" y="116649"/>
                  </a:lnTo>
                  <a:lnTo>
                    <a:pt x="128914" y="12266"/>
                  </a:lnTo>
                  <a:lnTo>
                    <a:pt x="116649" y="12266"/>
                  </a:lnTo>
                  <a:lnTo>
                    <a:pt x="116649"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266;p31"/>
            <p:cNvSpPr/>
            <p:nvPr/>
          </p:nvSpPr>
          <p:spPr>
            <a:xfrm>
              <a:off x="2495400"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267;p31"/>
            <p:cNvSpPr/>
            <p:nvPr/>
          </p:nvSpPr>
          <p:spPr>
            <a:xfrm>
              <a:off x="2802025"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268;p31"/>
            <p:cNvSpPr/>
            <p:nvPr/>
          </p:nvSpPr>
          <p:spPr>
            <a:xfrm>
              <a:off x="31094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269;p31"/>
            <p:cNvSpPr/>
            <p:nvPr/>
          </p:nvSpPr>
          <p:spPr>
            <a:xfrm>
              <a:off x="3416100"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270;p31"/>
            <p:cNvSpPr/>
            <p:nvPr/>
          </p:nvSpPr>
          <p:spPr>
            <a:xfrm>
              <a:off x="3723550"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271;p31"/>
            <p:cNvSpPr/>
            <p:nvPr/>
          </p:nvSpPr>
          <p:spPr>
            <a:xfrm>
              <a:off x="4030175" y="1849525"/>
              <a:ext cx="154150" cy="154150"/>
            </a:xfrm>
            <a:custGeom>
              <a:avLst/>
              <a:gdLst/>
              <a:ahLst/>
              <a:cxnLst/>
              <a:rect l="l" t="t" r="r" b="b"/>
              <a:pathLst>
                <a:path w="6166" h="6166" extrusionOk="0">
                  <a:moveTo>
                    <a:pt x="0" y="1"/>
                  </a:moveTo>
                  <a:lnTo>
                    <a:pt x="0"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272;p31"/>
            <p:cNvSpPr/>
            <p:nvPr/>
          </p:nvSpPr>
          <p:spPr>
            <a:xfrm>
              <a:off x="4337625"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273;p31"/>
            <p:cNvSpPr/>
            <p:nvPr/>
          </p:nvSpPr>
          <p:spPr>
            <a:xfrm>
              <a:off x="4644250" y="1849525"/>
              <a:ext cx="154150" cy="154150"/>
            </a:xfrm>
            <a:custGeom>
              <a:avLst/>
              <a:gdLst/>
              <a:ahLst/>
              <a:cxnLst/>
              <a:rect l="l" t="t" r="r" b="b"/>
              <a:pathLst>
                <a:path w="6166" h="6166" extrusionOk="0">
                  <a:moveTo>
                    <a:pt x="0" y="1"/>
                  </a:moveTo>
                  <a:lnTo>
                    <a:pt x="0" y="6166"/>
                  </a:lnTo>
                  <a:lnTo>
                    <a:pt x="6165" y="6166"/>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274;p31"/>
            <p:cNvSpPr/>
            <p:nvPr/>
          </p:nvSpPr>
          <p:spPr>
            <a:xfrm>
              <a:off x="2802025"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275;p31"/>
            <p:cNvSpPr/>
            <p:nvPr/>
          </p:nvSpPr>
          <p:spPr>
            <a:xfrm>
              <a:off x="3109475" y="15429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276;p31"/>
            <p:cNvSpPr/>
            <p:nvPr/>
          </p:nvSpPr>
          <p:spPr>
            <a:xfrm>
              <a:off x="3416100"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277;p31"/>
            <p:cNvSpPr/>
            <p:nvPr/>
          </p:nvSpPr>
          <p:spPr>
            <a:xfrm>
              <a:off x="3723550"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278;p31"/>
            <p:cNvSpPr/>
            <p:nvPr/>
          </p:nvSpPr>
          <p:spPr>
            <a:xfrm>
              <a:off x="4030175" y="1542900"/>
              <a:ext cx="154150" cy="153350"/>
            </a:xfrm>
            <a:custGeom>
              <a:avLst/>
              <a:gdLst/>
              <a:ahLst/>
              <a:cxnLst/>
              <a:rect l="l" t="t" r="r" b="b"/>
              <a:pathLst>
                <a:path w="6166" h="6134" extrusionOk="0">
                  <a:moveTo>
                    <a:pt x="0" y="1"/>
                  </a:moveTo>
                  <a:lnTo>
                    <a:pt x="0"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279;p31"/>
            <p:cNvSpPr/>
            <p:nvPr/>
          </p:nvSpPr>
          <p:spPr>
            <a:xfrm>
              <a:off x="4337625"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280;p31"/>
            <p:cNvSpPr/>
            <p:nvPr/>
          </p:nvSpPr>
          <p:spPr>
            <a:xfrm>
              <a:off x="4644250" y="1542900"/>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81;p31"/>
            <p:cNvSpPr/>
            <p:nvPr/>
          </p:nvSpPr>
          <p:spPr>
            <a:xfrm>
              <a:off x="49516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82;p31"/>
            <p:cNvSpPr/>
            <p:nvPr/>
          </p:nvSpPr>
          <p:spPr>
            <a:xfrm>
              <a:off x="2495400"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283;p31"/>
            <p:cNvSpPr/>
            <p:nvPr/>
          </p:nvSpPr>
          <p:spPr>
            <a:xfrm>
              <a:off x="2802025" y="21569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284;p31"/>
            <p:cNvSpPr/>
            <p:nvPr/>
          </p:nvSpPr>
          <p:spPr>
            <a:xfrm>
              <a:off x="4644250" y="2771050"/>
              <a:ext cx="154150" cy="153325"/>
            </a:xfrm>
            <a:custGeom>
              <a:avLst/>
              <a:gdLst/>
              <a:ahLst/>
              <a:cxnLst/>
              <a:rect l="l" t="t" r="r" b="b"/>
              <a:pathLst>
                <a:path w="6166" h="6133" extrusionOk="0">
                  <a:moveTo>
                    <a:pt x="0" y="0"/>
                  </a:moveTo>
                  <a:lnTo>
                    <a:pt x="0" y="6133"/>
                  </a:lnTo>
                  <a:lnTo>
                    <a:pt x="6165" y="6133"/>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285;p31"/>
            <p:cNvSpPr/>
            <p:nvPr/>
          </p:nvSpPr>
          <p:spPr>
            <a:xfrm>
              <a:off x="4644250" y="2463600"/>
              <a:ext cx="154150" cy="154150"/>
            </a:xfrm>
            <a:custGeom>
              <a:avLst/>
              <a:gdLst/>
              <a:ahLst/>
              <a:cxnLst/>
              <a:rect l="l" t="t" r="r" b="b"/>
              <a:pathLst>
                <a:path w="6166" h="6166" extrusionOk="0">
                  <a:moveTo>
                    <a:pt x="0" y="1"/>
                  </a:moveTo>
                  <a:lnTo>
                    <a:pt x="0" y="6166"/>
                  </a:lnTo>
                  <a:lnTo>
                    <a:pt x="6165" y="6166"/>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286;p31"/>
            <p:cNvSpPr/>
            <p:nvPr/>
          </p:nvSpPr>
          <p:spPr>
            <a:xfrm>
              <a:off x="4644250" y="3077675"/>
              <a:ext cx="154150" cy="154150"/>
            </a:xfrm>
            <a:custGeom>
              <a:avLst/>
              <a:gdLst/>
              <a:ahLst/>
              <a:cxnLst/>
              <a:rect l="l" t="t" r="r" b="b"/>
              <a:pathLst>
                <a:path w="6166" h="6166" extrusionOk="0">
                  <a:moveTo>
                    <a:pt x="0" y="0"/>
                  </a:moveTo>
                  <a:lnTo>
                    <a:pt x="0" y="6166"/>
                  </a:lnTo>
                  <a:lnTo>
                    <a:pt x="6165" y="6166"/>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287;p31"/>
            <p:cNvSpPr/>
            <p:nvPr/>
          </p:nvSpPr>
          <p:spPr>
            <a:xfrm>
              <a:off x="4644250" y="3385125"/>
              <a:ext cx="154150" cy="153325"/>
            </a:xfrm>
            <a:custGeom>
              <a:avLst/>
              <a:gdLst/>
              <a:ahLst/>
              <a:cxnLst/>
              <a:rect l="l" t="t" r="r" b="b"/>
              <a:pathLst>
                <a:path w="6166" h="6133" extrusionOk="0">
                  <a:moveTo>
                    <a:pt x="0" y="0"/>
                  </a:moveTo>
                  <a:lnTo>
                    <a:pt x="0" y="6133"/>
                  </a:lnTo>
                  <a:lnTo>
                    <a:pt x="6165" y="6133"/>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288;p31"/>
            <p:cNvSpPr/>
            <p:nvPr/>
          </p:nvSpPr>
          <p:spPr>
            <a:xfrm>
              <a:off x="4951675"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289;p31"/>
            <p:cNvSpPr/>
            <p:nvPr/>
          </p:nvSpPr>
          <p:spPr>
            <a:xfrm>
              <a:off x="4951675"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290;p31"/>
            <p:cNvSpPr/>
            <p:nvPr/>
          </p:nvSpPr>
          <p:spPr>
            <a:xfrm>
              <a:off x="4951675"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291;p31"/>
            <p:cNvSpPr/>
            <p:nvPr/>
          </p:nvSpPr>
          <p:spPr>
            <a:xfrm>
              <a:off x="4951675"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292;p31"/>
            <p:cNvSpPr/>
            <p:nvPr/>
          </p:nvSpPr>
          <p:spPr>
            <a:xfrm>
              <a:off x="4644250" y="2156975"/>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293;p31"/>
            <p:cNvSpPr/>
            <p:nvPr/>
          </p:nvSpPr>
          <p:spPr>
            <a:xfrm>
              <a:off x="4951675"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294;p31"/>
            <p:cNvSpPr/>
            <p:nvPr/>
          </p:nvSpPr>
          <p:spPr>
            <a:xfrm>
              <a:off x="2495400"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295;p31"/>
            <p:cNvSpPr/>
            <p:nvPr/>
          </p:nvSpPr>
          <p:spPr>
            <a:xfrm>
              <a:off x="2802025"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296;p31"/>
            <p:cNvSpPr/>
            <p:nvPr/>
          </p:nvSpPr>
          <p:spPr>
            <a:xfrm>
              <a:off x="31094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297;p31"/>
            <p:cNvSpPr/>
            <p:nvPr/>
          </p:nvSpPr>
          <p:spPr>
            <a:xfrm>
              <a:off x="3416100"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298;p31"/>
            <p:cNvSpPr/>
            <p:nvPr/>
          </p:nvSpPr>
          <p:spPr>
            <a:xfrm>
              <a:off x="3723550"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299;p31"/>
            <p:cNvSpPr/>
            <p:nvPr/>
          </p:nvSpPr>
          <p:spPr>
            <a:xfrm>
              <a:off x="4030175" y="3691750"/>
              <a:ext cx="154150" cy="154150"/>
            </a:xfrm>
            <a:custGeom>
              <a:avLst/>
              <a:gdLst/>
              <a:ahLst/>
              <a:cxnLst/>
              <a:rect l="l" t="t" r="r" b="b"/>
              <a:pathLst>
                <a:path w="6166" h="6166" extrusionOk="0">
                  <a:moveTo>
                    <a:pt x="0" y="0"/>
                  </a:moveTo>
                  <a:lnTo>
                    <a:pt x="0"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300;p31"/>
            <p:cNvSpPr/>
            <p:nvPr/>
          </p:nvSpPr>
          <p:spPr>
            <a:xfrm>
              <a:off x="2495400"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301;p31"/>
            <p:cNvSpPr/>
            <p:nvPr/>
          </p:nvSpPr>
          <p:spPr>
            <a:xfrm>
              <a:off x="2802025" y="3385125"/>
              <a:ext cx="154150" cy="153325"/>
            </a:xfrm>
            <a:custGeom>
              <a:avLst/>
              <a:gdLst/>
              <a:ahLst/>
              <a:cxnLst/>
              <a:rect l="l" t="t" r="r" b="b"/>
              <a:pathLst>
                <a:path w="6166" h="6133" extrusionOk="0">
                  <a:moveTo>
                    <a:pt x="1" y="0"/>
                  </a:moveTo>
                  <a:lnTo>
                    <a:pt x="1" y="6133"/>
                  </a:lnTo>
                  <a:lnTo>
                    <a:pt x="6166" y="6133"/>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302;p31"/>
            <p:cNvSpPr/>
            <p:nvPr/>
          </p:nvSpPr>
          <p:spPr>
            <a:xfrm>
              <a:off x="4337625"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303;p31"/>
            <p:cNvSpPr/>
            <p:nvPr/>
          </p:nvSpPr>
          <p:spPr>
            <a:xfrm>
              <a:off x="4644250" y="3691750"/>
              <a:ext cx="154150" cy="154150"/>
            </a:xfrm>
            <a:custGeom>
              <a:avLst/>
              <a:gdLst/>
              <a:ahLst/>
              <a:cxnLst/>
              <a:rect l="l" t="t" r="r" b="b"/>
              <a:pathLst>
                <a:path w="6166" h="6166" extrusionOk="0">
                  <a:moveTo>
                    <a:pt x="0" y="0"/>
                  </a:moveTo>
                  <a:lnTo>
                    <a:pt x="0" y="6165"/>
                  </a:lnTo>
                  <a:lnTo>
                    <a:pt x="6165" y="6165"/>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304;p31"/>
            <p:cNvSpPr/>
            <p:nvPr/>
          </p:nvSpPr>
          <p:spPr>
            <a:xfrm>
              <a:off x="2802025"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305;p31"/>
            <p:cNvSpPr/>
            <p:nvPr/>
          </p:nvSpPr>
          <p:spPr>
            <a:xfrm>
              <a:off x="3109475" y="39991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306;p31"/>
            <p:cNvSpPr/>
            <p:nvPr/>
          </p:nvSpPr>
          <p:spPr>
            <a:xfrm>
              <a:off x="2802025" y="2771050"/>
              <a:ext cx="154150" cy="153325"/>
            </a:xfrm>
            <a:custGeom>
              <a:avLst/>
              <a:gdLst/>
              <a:ahLst/>
              <a:cxnLst/>
              <a:rect l="l" t="t" r="r" b="b"/>
              <a:pathLst>
                <a:path w="6166" h="6133" extrusionOk="0">
                  <a:moveTo>
                    <a:pt x="1" y="0"/>
                  </a:moveTo>
                  <a:lnTo>
                    <a:pt x="1" y="6133"/>
                  </a:lnTo>
                  <a:lnTo>
                    <a:pt x="6166" y="6133"/>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307;p31"/>
            <p:cNvSpPr/>
            <p:nvPr/>
          </p:nvSpPr>
          <p:spPr>
            <a:xfrm>
              <a:off x="2802025" y="2463600"/>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308;p31"/>
            <p:cNvSpPr/>
            <p:nvPr/>
          </p:nvSpPr>
          <p:spPr>
            <a:xfrm>
              <a:off x="2802025" y="3077675"/>
              <a:ext cx="154150" cy="154150"/>
            </a:xfrm>
            <a:custGeom>
              <a:avLst/>
              <a:gdLst/>
              <a:ahLst/>
              <a:cxnLst/>
              <a:rect l="l" t="t" r="r" b="b"/>
              <a:pathLst>
                <a:path w="6166" h="6166" extrusionOk="0">
                  <a:moveTo>
                    <a:pt x="1" y="0"/>
                  </a:moveTo>
                  <a:lnTo>
                    <a:pt x="1" y="6166"/>
                  </a:lnTo>
                  <a:lnTo>
                    <a:pt x="6166" y="6166"/>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309;p31"/>
            <p:cNvSpPr/>
            <p:nvPr/>
          </p:nvSpPr>
          <p:spPr>
            <a:xfrm>
              <a:off x="2495400"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10;p31"/>
            <p:cNvSpPr/>
            <p:nvPr/>
          </p:nvSpPr>
          <p:spPr>
            <a:xfrm>
              <a:off x="2495400"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311;p31"/>
            <p:cNvSpPr/>
            <p:nvPr/>
          </p:nvSpPr>
          <p:spPr>
            <a:xfrm>
              <a:off x="2495400"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312;p31"/>
            <p:cNvSpPr/>
            <p:nvPr/>
          </p:nvSpPr>
          <p:spPr>
            <a:xfrm>
              <a:off x="3416100"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313;p31"/>
            <p:cNvSpPr/>
            <p:nvPr/>
          </p:nvSpPr>
          <p:spPr>
            <a:xfrm>
              <a:off x="3723550"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314;p31"/>
            <p:cNvSpPr/>
            <p:nvPr/>
          </p:nvSpPr>
          <p:spPr>
            <a:xfrm>
              <a:off x="4030175" y="3999175"/>
              <a:ext cx="154150" cy="153350"/>
            </a:xfrm>
            <a:custGeom>
              <a:avLst/>
              <a:gdLst/>
              <a:ahLst/>
              <a:cxnLst/>
              <a:rect l="l" t="t" r="r" b="b"/>
              <a:pathLst>
                <a:path w="6166" h="6134" extrusionOk="0">
                  <a:moveTo>
                    <a:pt x="0" y="1"/>
                  </a:moveTo>
                  <a:lnTo>
                    <a:pt x="0"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315;p31"/>
            <p:cNvSpPr/>
            <p:nvPr/>
          </p:nvSpPr>
          <p:spPr>
            <a:xfrm>
              <a:off x="4337625"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316;p31"/>
            <p:cNvSpPr/>
            <p:nvPr/>
          </p:nvSpPr>
          <p:spPr>
            <a:xfrm>
              <a:off x="4644250" y="3999175"/>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317;p31"/>
            <p:cNvSpPr/>
            <p:nvPr/>
          </p:nvSpPr>
          <p:spPr>
            <a:xfrm>
              <a:off x="49516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18;p31"/>
            <p:cNvSpPr/>
            <p:nvPr/>
          </p:nvSpPr>
          <p:spPr>
            <a:xfrm>
              <a:off x="1728025" y="775525"/>
              <a:ext cx="4144375" cy="4144375"/>
            </a:xfrm>
            <a:custGeom>
              <a:avLst/>
              <a:gdLst/>
              <a:ahLst/>
              <a:cxnLst/>
              <a:rect l="l" t="t" r="r" b="b"/>
              <a:pathLst>
                <a:path w="165775" h="165775" extrusionOk="0">
                  <a:moveTo>
                    <a:pt x="154097" y="12298"/>
                  </a:moveTo>
                  <a:lnTo>
                    <a:pt x="154097" y="154292"/>
                  </a:lnTo>
                  <a:lnTo>
                    <a:pt x="12102" y="154292"/>
                  </a:lnTo>
                  <a:lnTo>
                    <a:pt x="12102" y="12298"/>
                  </a:lnTo>
                  <a:close/>
                  <a:moveTo>
                    <a:pt x="14810" y="0"/>
                  </a:moveTo>
                  <a:lnTo>
                    <a:pt x="14810" y="6166"/>
                  </a:lnTo>
                  <a:lnTo>
                    <a:pt x="5970" y="6166"/>
                  </a:lnTo>
                  <a:lnTo>
                    <a:pt x="5970" y="19181"/>
                  </a:lnTo>
                  <a:lnTo>
                    <a:pt x="0" y="19181"/>
                  </a:lnTo>
                  <a:lnTo>
                    <a:pt x="0" y="25314"/>
                  </a:lnTo>
                  <a:lnTo>
                    <a:pt x="5970" y="25314"/>
                  </a:lnTo>
                  <a:lnTo>
                    <a:pt x="5970" y="37579"/>
                  </a:lnTo>
                  <a:lnTo>
                    <a:pt x="0" y="37579"/>
                  </a:lnTo>
                  <a:lnTo>
                    <a:pt x="0" y="43711"/>
                  </a:lnTo>
                  <a:lnTo>
                    <a:pt x="5970" y="43711"/>
                  </a:lnTo>
                  <a:lnTo>
                    <a:pt x="5970" y="55944"/>
                  </a:lnTo>
                  <a:lnTo>
                    <a:pt x="0" y="55944"/>
                  </a:lnTo>
                  <a:lnTo>
                    <a:pt x="0" y="62109"/>
                  </a:lnTo>
                  <a:lnTo>
                    <a:pt x="5970" y="62109"/>
                  </a:lnTo>
                  <a:lnTo>
                    <a:pt x="5970" y="74341"/>
                  </a:lnTo>
                  <a:lnTo>
                    <a:pt x="0" y="74341"/>
                  </a:lnTo>
                  <a:lnTo>
                    <a:pt x="0" y="80474"/>
                  </a:lnTo>
                  <a:lnTo>
                    <a:pt x="5970" y="80474"/>
                  </a:lnTo>
                  <a:lnTo>
                    <a:pt x="5970" y="92739"/>
                  </a:lnTo>
                  <a:lnTo>
                    <a:pt x="0" y="92739"/>
                  </a:lnTo>
                  <a:lnTo>
                    <a:pt x="0" y="98871"/>
                  </a:lnTo>
                  <a:lnTo>
                    <a:pt x="5970" y="98871"/>
                  </a:lnTo>
                  <a:lnTo>
                    <a:pt x="5970" y="111136"/>
                  </a:lnTo>
                  <a:lnTo>
                    <a:pt x="0" y="111136"/>
                  </a:lnTo>
                  <a:lnTo>
                    <a:pt x="0" y="117269"/>
                  </a:lnTo>
                  <a:lnTo>
                    <a:pt x="5970" y="117269"/>
                  </a:lnTo>
                  <a:lnTo>
                    <a:pt x="5970" y="129501"/>
                  </a:lnTo>
                  <a:lnTo>
                    <a:pt x="0" y="129501"/>
                  </a:lnTo>
                  <a:lnTo>
                    <a:pt x="0" y="135634"/>
                  </a:lnTo>
                  <a:lnTo>
                    <a:pt x="5970" y="135634"/>
                  </a:lnTo>
                  <a:lnTo>
                    <a:pt x="5970" y="147899"/>
                  </a:lnTo>
                  <a:lnTo>
                    <a:pt x="0" y="147899"/>
                  </a:lnTo>
                  <a:lnTo>
                    <a:pt x="0" y="154031"/>
                  </a:lnTo>
                  <a:lnTo>
                    <a:pt x="5970" y="154031"/>
                  </a:lnTo>
                  <a:lnTo>
                    <a:pt x="5970" y="160425"/>
                  </a:lnTo>
                  <a:lnTo>
                    <a:pt x="15332" y="160425"/>
                  </a:lnTo>
                  <a:lnTo>
                    <a:pt x="15332" y="165775"/>
                  </a:lnTo>
                  <a:lnTo>
                    <a:pt x="21497" y="165775"/>
                  </a:lnTo>
                  <a:lnTo>
                    <a:pt x="21497" y="160425"/>
                  </a:lnTo>
                  <a:lnTo>
                    <a:pt x="33729" y="160425"/>
                  </a:lnTo>
                  <a:lnTo>
                    <a:pt x="33729" y="165775"/>
                  </a:lnTo>
                  <a:lnTo>
                    <a:pt x="39862" y="165775"/>
                  </a:lnTo>
                  <a:lnTo>
                    <a:pt x="39862" y="160425"/>
                  </a:lnTo>
                  <a:lnTo>
                    <a:pt x="52127" y="160425"/>
                  </a:lnTo>
                  <a:lnTo>
                    <a:pt x="52127" y="165775"/>
                  </a:lnTo>
                  <a:lnTo>
                    <a:pt x="58260" y="165775"/>
                  </a:lnTo>
                  <a:lnTo>
                    <a:pt x="58260" y="160425"/>
                  </a:lnTo>
                  <a:lnTo>
                    <a:pt x="70492" y="160425"/>
                  </a:lnTo>
                  <a:lnTo>
                    <a:pt x="70492" y="165775"/>
                  </a:lnTo>
                  <a:lnTo>
                    <a:pt x="76657" y="165775"/>
                  </a:lnTo>
                  <a:lnTo>
                    <a:pt x="76657" y="160425"/>
                  </a:lnTo>
                  <a:lnTo>
                    <a:pt x="88890" y="160425"/>
                  </a:lnTo>
                  <a:lnTo>
                    <a:pt x="88890" y="165775"/>
                  </a:lnTo>
                  <a:lnTo>
                    <a:pt x="95022" y="165775"/>
                  </a:lnTo>
                  <a:lnTo>
                    <a:pt x="95022" y="160425"/>
                  </a:lnTo>
                  <a:lnTo>
                    <a:pt x="107287" y="160425"/>
                  </a:lnTo>
                  <a:lnTo>
                    <a:pt x="107287" y="165775"/>
                  </a:lnTo>
                  <a:lnTo>
                    <a:pt x="113420" y="165775"/>
                  </a:lnTo>
                  <a:lnTo>
                    <a:pt x="113420" y="160425"/>
                  </a:lnTo>
                  <a:lnTo>
                    <a:pt x="125685" y="160425"/>
                  </a:lnTo>
                  <a:lnTo>
                    <a:pt x="125685" y="165775"/>
                  </a:lnTo>
                  <a:lnTo>
                    <a:pt x="131817" y="165775"/>
                  </a:lnTo>
                  <a:lnTo>
                    <a:pt x="131817" y="160425"/>
                  </a:lnTo>
                  <a:lnTo>
                    <a:pt x="144050" y="160425"/>
                  </a:lnTo>
                  <a:lnTo>
                    <a:pt x="144050" y="165775"/>
                  </a:lnTo>
                  <a:lnTo>
                    <a:pt x="150182" y="165775"/>
                  </a:lnTo>
                  <a:lnTo>
                    <a:pt x="150182" y="160425"/>
                  </a:lnTo>
                  <a:lnTo>
                    <a:pt x="160229" y="160425"/>
                  </a:lnTo>
                  <a:lnTo>
                    <a:pt x="160229" y="150215"/>
                  </a:lnTo>
                  <a:lnTo>
                    <a:pt x="165775" y="150215"/>
                  </a:lnTo>
                  <a:lnTo>
                    <a:pt x="165775" y="144050"/>
                  </a:lnTo>
                  <a:lnTo>
                    <a:pt x="160229" y="144050"/>
                  </a:lnTo>
                  <a:lnTo>
                    <a:pt x="160229" y="131817"/>
                  </a:lnTo>
                  <a:lnTo>
                    <a:pt x="165775" y="131817"/>
                  </a:lnTo>
                  <a:lnTo>
                    <a:pt x="165775" y="125685"/>
                  </a:lnTo>
                  <a:lnTo>
                    <a:pt x="160229" y="125685"/>
                  </a:lnTo>
                  <a:lnTo>
                    <a:pt x="160229" y="113420"/>
                  </a:lnTo>
                  <a:lnTo>
                    <a:pt x="165775" y="113420"/>
                  </a:lnTo>
                  <a:lnTo>
                    <a:pt x="165775" y="107287"/>
                  </a:lnTo>
                  <a:lnTo>
                    <a:pt x="160229" y="107287"/>
                  </a:lnTo>
                  <a:lnTo>
                    <a:pt x="160229" y="95022"/>
                  </a:lnTo>
                  <a:lnTo>
                    <a:pt x="165775" y="95022"/>
                  </a:lnTo>
                  <a:lnTo>
                    <a:pt x="165775" y="88890"/>
                  </a:lnTo>
                  <a:lnTo>
                    <a:pt x="160229" y="88890"/>
                  </a:lnTo>
                  <a:lnTo>
                    <a:pt x="160229" y="76657"/>
                  </a:lnTo>
                  <a:lnTo>
                    <a:pt x="165775" y="76657"/>
                  </a:lnTo>
                  <a:lnTo>
                    <a:pt x="165775" y="70525"/>
                  </a:lnTo>
                  <a:lnTo>
                    <a:pt x="160229" y="70525"/>
                  </a:lnTo>
                  <a:lnTo>
                    <a:pt x="160229" y="58260"/>
                  </a:lnTo>
                  <a:lnTo>
                    <a:pt x="165775" y="58260"/>
                  </a:lnTo>
                  <a:lnTo>
                    <a:pt x="165775" y="52127"/>
                  </a:lnTo>
                  <a:lnTo>
                    <a:pt x="160229" y="52127"/>
                  </a:lnTo>
                  <a:lnTo>
                    <a:pt x="160229" y="39862"/>
                  </a:lnTo>
                  <a:lnTo>
                    <a:pt x="165775" y="39862"/>
                  </a:lnTo>
                  <a:lnTo>
                    <a:pt x="165775" y="33729"/>
                  </a:lnTo>
                  <a:lnTo>
                    <a:pt x="160229" y="33729"/>
                  </a:lnTo>
                  <a:lnTo>
                    <a:pt x="160229" y="21497"/>
                  </a:lnTo>
                  <a:lnTo>
                    <a:pt x="165775" y="21497"/>
                  </a:lnTo>
                  <a:lnTo>
                    <a:pt x="165775" y="15332"/>
                  </a:lnTo>
                  <a:lnTo>
                    <a:pt x="160229" y="15332"/>
                  </a:lnTo>
                  <a:lnTo>
                    <a:pt x="160229" y="6166"/>
                  </a:lnTo>
                  <a:lnTo>
                    <a:pt x="149660" y="6166"/>
                  </a:lnTo>
                  <a:lnTo>
                    <a:pt x="149660" y="0"/>
                  </a:lnTo>
                  <a:lnTo>
                    <a:pt x="143528" y="0"/>
                  </a:lnTo>
                  <a:lnTo>
                    <a:pt x="143528" y="6166"/>
                  </a:lnTo>
                  <a:lnTo>
                    <a:pt x="131263" y="6166"/>
                  </a:lnTo>
                  <a:lnTo>
                    <a:pt x="131263" y="0"/>
                  </a:lnTo>
                  <a:lnTo>
                    <a:pt x="125130" y="0"/>
                  </a:lnTo>
                  <a:lnTo>
                    <a:pt x="125130" y="6166"/>
                  </a:lnTo>
                  <a:lnTo>
                    <a:pt x="112898" y="6166"/>
                  </a:lnTo>
                  <a:lnTo>
                    <a:pt x="112898" y="0"/>
                  </a:lnTo>
                  <a:lnTo>
                    <a:pt x="106733" y="0"/>
                  </a:lnTo>
                  <a:lnTo>
                    <a:pt x="106733" y="6166"/>
                  </a:lnTo>
                  <a:lnTo>
                    <a:pt x="94500" y="6166"/>
                  </a:lnTo>
                  <a:lnTo>
                    <a:pt x="94500" y="0"/>
                  </a:lnTo>
                  <a:lnTo>
                    <a:pt x="88368" y="0"/>
                  </a:lnTo>
                  <a:lnTo>
                    <a:pt x="88368" y="6166"/>
                  </a:lnTo>
                  <a:lnTo>
                    <a:pt x="76103" y="6166"/>
                  </a:lnTo>
                  <a:lnTo>
                    <a:pt x="76103" y="0"/>
                  </a:lnTo>
                  <a:lnTo>
                    <a:pt x="69970" y="0"/>
                  </a:lnTo>
                  <a:lnTo>
                    <a:pt x="69970" y="6166"/>
                  </a:lnTo>
                  <a:lnTo>
                    <a:pt x="57738" y="6166"/>
                  </a:lnTo>
                  <a:lnTo>
                    <a:pt x="57738" y="0"/>
                  </a:lnTo>
                  <a:lnTo>
                    <a:pt x="51572" y="0"/>
                  </a:lnTo>
                  <a:lnTo>
                    <a:pt x="51572" y="6166"/>
                  </a:lnTo>
                  <a:lnTo>
                    <a:pt x="39340" y="6166"/>
                  </a:lnTo>
                  <a:lnTo>
                    <a:pt x="39340" y="0"/>
                  </a:lnTo>
                  <a:lnTo>
                    <a:pt x="33208" y="0"/>
                  </a:lnTo>
                  <a:lnTo>
                    <a:pt x="33208" y="6166"/>
                  </a:lnTo>
                  <a:lnTo>
                    <a:pt x="20942" y="6166"/>
                  </a:lnTo>
                  <a:lnTo>
                    <a:pt x="20942"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319;p31"/>
            <p:cNvSpPr/>
            <p:nvPr/>
          </p:nvSpPr>
          <p:spPr>
            <a:xfrm>
              <a:off x="3416100" y="2463600"/>
              <a:ext cx="460775" cy="768225"/>
            </a:xfrm>
            <a:custGeom>
              <a:avLst/>
              <a:gdLst/>
              <a:ahLst/>
              <a:cxnLst/>
              <a:rect l="l" t="t" r="r" b="b"/>
              <a:pathLst>
                <a:path w="18431" h="30729" extrusionOk="0">
                  <a:moveTo>
                    <a:pt x="12298" y="6166"/>
                  </a:moveTo>
                  <a:lnTo>
                    <a:pt x="12298" y="15789"/>
                  </a:lnTo>
                  <a:lnTo>
                    <a:pt x="6166" y="15789"/>
                  </a:lnTo>
                  <a:lnTo>
                    <a:pt x="6166" y="6166"/>
                  </a:lnTo>
                  <a:close/>
                  <a:moveTo>
                    <a:pt x="1" y="1"/>
                  </a:moveTo>
                  <a:lnTo>
                    <a:pt x="1" y="30729"/>
                  </a:lnTo>
                  <a:lnTo>
                    <a:pt x="6166" y="30729"/>
                  </a:lnTo>
                  <a:lnTo>
                    <a:pt x="6166" y="21921"/>
                  </a:lnTo>
                  <a:lnTo>
                    <a:pt x="12298" y="21921"/>
                  </a:lnTo>
                  <a:lnTo>
                    <a:pt x="12298" y="30729"/>
                  </a:lnTo>
                  <a:lnTo>
                    <a:pt x="18431" y="30729"/>
                  </a:lnTo>
                  <a:lnTo>
                    <a:pt x="1843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320;p31"/>
            <p:cNvSpPr/>
            <p:nvPr/>
          </p:nvSpPr>
          <p:spPr>
            <a:xfrm>
              <a:off x="4030175" y="2463600"/>
              <a:ext cx="159050" cy="777200"/>
            </a:xfrm>
            <a:custGeom>
              <a:avLst/>
              <a:gdLst/>
              <a:ahLst/>
              <a:cxnLst/>
              <a:rect l="l" t="t" r="r" b="b"/>
              <a:pathLst>
                <a:path w="6362" h="31088" extrusionOk="0">
                  <a:moveTo>
                    <a:pt x="6166" y="1"/>
                  </a:moveTo>
                  <a:lnTo>
                    <a:pt x="0" y="33"/>
                  </a:lnTo>
                  <a:lnTo>
                    <a:pt x="229" y="31087"/>
                  </a:lnTo>
                  <a:lnTo>
                    <a:pt x="6361" y="31055"/>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321;p31"/>
            <p:cNvSpPr/>
            <p:nvPr/>
          </p:nvSpPr>
          <p:spPr>
            <a:xfrm>
              <a:off x="209825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322;p31"/>
            <p:cNvSpPr/>
            <p:nvPr/>
          </p:nvSpPr>
          <p:spPr>
            <a:xfrm>
              <a:off x="2558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323;p31"/>
            <p:cNvSpPr/>
            <p:nvPr/>
          </p:nvSpPr>
          <p:spPr>
            <a:xfrm>
              <a:off x="3017325" y="238125"/>
              <a:ext cx="154150" cy="384100"/>
            </a:xfrm>
            <a:custGeom>
              <a:avLst/>
              <a:gdLst/>
              <a:ahLst/>
              <a:cxnLst/>
              <a:rect l="l" t="t" r="r" b="b"/>
              <a:pathLst>
                <a:path w="6166" h="15364" extrusionOk="0">
                  <a:moveTo>
                    <a:pt x="0" y="0"/>
                  </a:moveTo>
                  <a:lnTo>
                    <a:pt x="0"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324;p31"/>
            <p:cNvSpPr/>
            <p:nvPr/>
          </p:nvSpPr>
          <p:spPr>
            <a:xfrm>
              <a:off x="3477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325;p31"/>
            <p:cNvSpPr/>
            <p:nvPr/>
          </p:nvSpPr>
          <p:spPr>
            <a:xfrm>
              <a:off x="3937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326;p31"/>
            <p:cNvSpPr/>
            <p:nvPr/>
          </p:nvSpPr>
          <p:spPr>
            <a:xfrm>
              <a:off x="4396325" y="238125"/>
              <a:ext cx="154150" cy="384100"/>
            </a:xfrm>
            <a:custGeom>
              <a:avLst/>
              <a:gdLst/>
              <a:ahLst/>
              <a:cxnLst/>
              <a:rect l="l" t="t" r="r" b="b"/>
              <a:pathLst>
                <a:path w="6166" h="15364"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327;p31"/>
            <p:cNvSpPr/>
            <p:nvPr/>
          </p:nvSpPr>
          <p:spPr>
            <a:xfrm>
              <a:off x="4856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328;p31"/>
            <p:cNvSpPr/>
            <p:nvPr/>
          </p:nvSpPr>
          <p:spPr>
            <a:xfrm>
              <a:off x="5316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329;p31"/>
            <p:cNvSpPr/>
            <p:nvPr/>
          </p:nvSpPr>
          <p:spPr>
            <a:xfrm>
              <a:off x="1190625" y="4472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330;p31"/>
            <p:cNvSpPr/>
            <p:nvPr/>
          </p:nvSpPr>
          <p:spPr>
            <a:xfrm>
              <a:off x="1190625" y="4013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331;p31"/>
            <p:cNvSpPr/>
            <p:nvPr/>
          </p:nvSpPr>
          <p:spPr>
            <a:xfrm>
              <a:off x="1190625" y="3553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332;p31"/>
            <p:cNvSpPr/>
            <p:nvPr/>
          </p:nvSpPr>
          <p:spPr>
            <a:xfrm>
              <a:off x="1190625" y="3093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333;p31"/>
            <p:cNvSpPr/>
            <p:nvPr/>
          </p:nvSpPr>
          <p:spPr>
            <a:xfrm>
              <a:off x="1190625" y="2634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34;p31"/>
            <p:cNvSpPr/>
            <p:nvPr/>
          </p:nvSpPr>
          <p:spPr>
            <a:xfrm>
              <a:off x="1190625" y="2174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335;p31"/>
            <p:cNvSpPr/>
            <p:nvPr/>
          </p:nvSpPr>
          <p:spPr>
            <a:xfrm>
              <a:off x="1190625" y="1714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336;p31"/>
            <p:cNvSpPr/>
            <p:nvPr/>
          </p:nvSpPr>
          <p:spPr>
            <a:xfrm>
              <a:off x="1190625" y="1255025"/>
              <a:ext cx="384100" cy="153350"/>
            </a:xfrm>
            <a:custGeom>
              <a:avLst/>
              <a:gdLst/>
              <a:ahLst/>
              <a:cxnLst/>
              <a:rect l="l" t="t" r="r" b="b"/>
              <a:pathLst>
                <a:path w="15364" h="6134" extrusionOk="0">
                  <a:moveTo>
                    <a:pt x="0" y="1"/>
                  </a:moveTo>
                  <a:lnTo>
                    <a:pt x="0" y="6134"/>
                  </a:lnTo>
                  <a:lnTo>
                    <a:pt x="15364" y="6134"/>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337;p31"/>
            <p:cNvSpPr/>
            <p:nvPr/>
          </p:nvSpPr>
          <p:spPr>
            <a:xfrm>
              <a:off x="532925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338;p31"/>
            <p:cNvSpPr/>
            <p:nvPr/>
          </p:nvSpPr>
          <p:spPr>
            <a:xfrm>
              <a:off x="4870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339;p31"/>
            <p:cNvSpPr/>
            <p:nvPr/>
          </p:nvSpPr>
          <p:spPr>
            <a:xfrm>
              <a:off x="4410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340;p31"/>
            <p:cNvSpPr/>
            <p:nvPr/>
          </p:nvSpPr>
          <p:spPr>
            <a:xfrm>
              <a:off x="3950250"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341;p31"/>
            <p:cNvSpPr/>
            <p:nvPr/>
          </p:nvSpPr>
          <p:spPr>
            <a:xfrm>
              <a:off x="3491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342;p31"/>
            <p:cNvSpPr/>
            <p:nvPr/>
          </p:nvSpPr>
          <p:spPr>
            <a:xfrm>
              <a:off x="3031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343;p31"/>
            <p:cNvSpPr/>
            <p:nvPr/>
          </p:nvSpPr>
          <p:spPr>
            <a:xfrm>
              <a:off x="257125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344;p31"/>
            <p:cNvSpPr/>
            <p:nvPr/>
          </p:nvSpPr>
          <p:spPr>
            <a:xfrm>
              <a:off x="211130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345;p31"/>
            <p:cNvSpPr/>
            <p:nvPr/>
          </p:nvSpPr>
          <p:spPr>
            <a:xfrm>
              <a:off x="6025700" y="115880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346;p31"/>
            <p:cNvSpPr/>
            <p:nvPr/>
          </p:nvSpPr>
          <p:spPr>
            <a:xfrm>
              <a:off x="6025700" y="161875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347;p31"/>
            <p:cNvSpPr/>
            <p:nvPr/>
          </p:nvSpPr>
          <p:spPr>
            <a:xfrm>
              <a:off x="6025700" y="2078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348;p31"/>
            <p:cNvSpPr/>
            <p:nvPr/>
          </p:nvSpPr>
          <p:spPr>
            <a:xfrm>
              <a:off x="6025700" y="2538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349;p31"/>
            <p:cNvSpPr/>
            <p:nvPr/>
          </p:nvSpPr>
          <p:spPr>
            <a:xfrm>
              <a:off x="6025700" y="2997750"/>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350;p31"/>
            <p:cNvSpPr/>
            <p:nvPr/>
          </p:nvSpPr>
          <p:spPr>
            <a:xfrm>
              <a:off x="6025700" y="3457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351;p31"/>
            <p:cNvSpPr/>
            <p:nvPr/>
          </p:nvSpPr>
          <p:spPr>
            <a:xfrm>
              <a:off x="6025700" y="3917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352;p31"/>
            <p:cNvSpPr/>
            <p:nvPr/>
          </p:nvSpPr>
          <p:spPr>
            <a:xfrm>
              <a:off x="6025700" y="437675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0"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cxnSp>
        <p:nvCxnSpPr>
          <p:cNvPr id="54" name="Google Shape;258;p31"/>
          <p:cNvCxnSpPr/>
          <p:nvPr/>
        </p:nvCxnSpPr>
        <p:spPr>
          <a:xfrm rot="16200000" flipH="1">
            <a:off x="4356537" y="3231930"/>
            <a:ext cx="2564526" cy="10510"/>
          </a:xfrm>
          <a:prstGeom prst="straightConnector1">
            <a:avLst/>
          </a:prstGeom>
          <a:noFill/>
          <a:ln w="19050" cap="flat" cmpd="sng">
            <a:solidFill>
              <a:srgbClr val="F3F3F3"/>
            </a:solidFill>
            <a:prstDash val="solid"/>
            <a:round/>
            <a:headEnd type="oval" w="med" len="med"/>
            <a:tailEnd type="oval" w="med" len="med"/>
          </a:ln>
        </p:spPr>
      </p:cxnSp>
      <p:pic>
        <p:nvPicPr>
          <p:cNvPr id="46082" name="Picture 2" descr="Como empezar a analizar datos con Python usando Google Colab | by Gustavo  Juantorena | Medium"/>
          <p:cNvPicPr>
            <a:picLocks noChangeAspect="1" noChangeArrowheads="1"/>
          </p:cNvPicPr>
          <p:nvPr/>
        </p:nvPicPr>
        <p:blipFill>
          <a:blip r:embed="rId4"/>
          <a:srcRect/>
          <a:stretch>
            <a:fillRect/>
          </a:stretch>
        </p:blipFill>
        <p:spPr bwMode="auto">
          <a:xfrm>
            <a:off x="344761" y="2019463"/>
            <a:ext cx="5083632" cy="2258247"/>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EN LA NUBE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GOOGLE COLAB</a:t>
            </a: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155" name="Google Shape;1603;p42"/>
          <p:cNvSpPr txBox="1"/>
          <p:nvPr/>
        </p:nvSpPr>
        <p:spPr>
          <a:xfrm>
            <a:off x="5673449" y="1813864"/>
            <a:ext cx="3281365" cy="2589970"/>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¿Qué es Google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Colaboratory</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t>
            </a:r>
          </a:p>
          <a:p>
            <a:pPr algn="just"/>
            <a:r>
              <a:rPr lang="es-ES" sz="1600" dirty="0" err="1">
                <a:solidFill>
                  <a:schemeClr val="accent4"/>
                </a:solidFill>
                <a:latin typeface="Fira Sans Condensed Light" panose="020B0604020202020204" charset="0"/>
                <a:cs typeface="Times New Roman" panose="02020603050405020304" pitchFamily="18" charset="0"/>
              </a:rPr>
              <a:t>Colab</a:t>
            </a:r>
            <a:r>
              <a:rPr lang="es-ES" sz="1600" dirty="0">
                <a:solidFill>
                  <a:schemeClr val="accent4"/>
                </a:solidFill>
                <a:latin typeface="Fira Sans Condensed Light" panose="020B0604020202020204" charset="0"/>
                <a:cs typeface="Times New Roman" panose="02020603050405020304" pitchFamily="18" charset="0"/>
              </a:rPr>
              <a:t>, también conocido como "</a:t>
            </a:r>
            <a:r>
              <a:rPr lang="es-ES" sz="1600" dirty="0" err="1">
                <a:solidFill>
                  <a:schemeClr val="accent4"/>
                </a:solidFill>
                <a:latin typeface="Fira Sans Condensed Light" panose="020B0604020202020204" charset="0"/>
                <a:cs typeface="Times New Roman" panose="02020603050405020304" pitchFamily="18" charset="0"/>
              </a:rPr>
              <a:t>Colaboratory</a:t>
            </a:r>
            <a:r>
              <a:rPr lang="es-ES" sz="1600" dirty="0">
                <a:solidFill>
                  <a:schemeClr val="accent4"/>
                </a:solidFill>
                <a:latin typeface="Fira Sans Condensed Light" panose="020B0604020202020204" charset="0"/>
                <a:cs typeface="Times New Roman" panose="02020603050405020304" pitchFamily="18" charset="0"/>
              </a:rPr>
              <a:t>", te permite programar y ejecutar </a:t>
            </a:r>
            <a:r>
              <a:rPr lang="es-ES" sz="1600" dirty="0" err="1">
                <a:solidFill>
                  <a:schemeClr val="accent4"/>
                </a:solidFill>
                <a:latin typeface="Fira Sans Condensed Light" panose="020B0604020202020204" charset="0"/>
                <a:cs typeface="Times New Roman" panose="02020603050405020304" pitchFamily="18" charset="0"/>
              </a:rPr>
              <a:t>Python</a:t>
            </a:r>
            <a:r>
              <a:rPr lang="es-ES" sz="1600" dirty="0">
                <a:solidFill>
                  <a:schemeClr val="accent4"/>
                </a:solidFill>
                <a:latin typeface="Fira Sans Condensed Light" panose="020B0604020202020204" charset="0"/>
                <a:cs typeface="Times New Roman" panose="02020603050405020304" pitchFamily="18" charset="0"/>
              </a:rPr>
              <a:t> utilizando la </a:t>
            </a:r>
            <a:r>
              <a:rPr lang="es-ES" sz="1600" dirty="0" err="1">
                <a:solidFill>
                  <a:schemeClr val="accent4"/>
                </a:solidFill>
                <a:latin typeface="Fira Sans Condensed Light" panose="020B0604020202020204" charset="0"/>
                <a:cs typeface="Times New Roman" panose="02020603050405020304" pitchFamily="18" charset="0"/>
              </a:rPr>
              <a:t>notebook</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Jupyter</a:t>
            </a:r>
            <a:r>
              <a:rPr lang="es-ES" sz="1600" dirty="0">
                <a:solidFill>
                  <a:schemeClr val="accent4"/>
                </a:solidFill>
                <a:latin typeface="Fira Sans Condensed Light" panose="020B0604020202020204" charset="0"/>
                <a:cs typeface="Times New Roman" panose="02020603050405020304" pitchFamily="18" charset="0"/>
              </a:rPr>
              <a:t> en tu navegador con las siguientes ventajas:</a:t>
            </a:r>
          </a:p>
          <a:p>
            <a:pPr algn="just"/>
            <a:endParaRPr lang="es-ES" sz="1600" dirty="0">
              <a:solidFill>
                <a:schemeClr val="accent4"/>
              </a:solidFill>
              <a:latin typeface="Fira Sans Condensed Light" panose="020B0604020202020204" charset="0"/>
              <a:cs typeface="Times New Roman" panose="02020603050405020304" pitchFamily="18" charset="0"/>
            </a:endParaRPr>
          </a:p>
          <a:p>
            <a:pPr algn="just"/>
            <a:r>
              <a:rPr lang="es-ES" sz="1600" b="1" dirty="0">
                <a:solidFill>
                  <a:schemeClr val="accent4"/>
                </a:solidFill>
                <a:latin typeface="Fira Sans Condensed Light" panose="020B0604020202020204" charset="0"/>
                <a:cs typeface="Times New Roman" panose="02020603050405020304" pitchFamily="18" charset="0"/>
              </a:rPr>
              <a:t>-</a:t>
            </a:r>
            <a:r>
              <a:rPr lang="es-ES" sz="1600" dirty="0">
                <a:solidFill>
                  <a:schemeClr val="accent4"/>
                </a:solidFill>
                <a:latin typeface="Fira Sans Condensed Light" panose="020B0604020202020204" charset="0"/>
                <a:cs typeface="Times New Roman" panose="02020603050405020304" pitchFamily="18" charset="0"/>
              </a:rPr>
              <a:t>No requiere configuración</a:t>
            </a:r>
          </a:p>
          <a:p>
            <a:pPr algn="just"/>
            <a:r>
              <a:rPr lang="es-ES" sz="1600" dirty="0">
                <a:solidFill>
                  <a:schemeClr val="accent4"/>
                </a:solidFill>
                <a:latin typeface="Fira Sans Condensed Light" panose="020B0604020202020204" charset="0"/>
                <a:cs typeface="Times New Roman" panose="02020603050405020304" pitchFamily="18" charset="0"/>
              </a:rPr>
              <a:t>-Da acceso gratuito a </a:t>
            </a:r>
            <a:r>
              <a:rPr lang="es-ES" sz="1600" dirty="0" err="1">
                <a:solidFill>
                  <a:schemeClr val="accent4"/>
                </a:solidFill>
                <a:latin typeface="Fira Sans Condensed Light" panose="020B0604020202020204" charset="0"/>
                <a:cs typeface="Times New Roman" panose="02020603050405020304" pitchFamily="18" charset="0"/>
              </a:rPr>
              <a:t>GPUs</a:t>
            </a:r>
            <a:endParaRPr lang="es-ES" sz="1600" dirty="0">
              <a:solidFill>
                <a:schemeClr val="accent4"/>
              </a:solidFill>
              <a:latin typeface="Fira Sans Condensed Light" panose="020B0604020202020204" charset="0"/>
              <a:cs typeface="Times New Roman" panose="02020603050405020304" pitchFamily="18" charset="0"/>
            </a:endParaRPr>
          </a:p>
          <a:p>
            <a:pPr algn="just"/>
            <a:r>
              <a:rPr lang="es-ES" sz="1600" dirty="0">
                <a:solidFill>
                  <a:schemeClr val="accent4"/>
                </a:solidFill>
                <a:latin typeface="Fira Sans Condensed Light" panose="020B0604020202020204" charset="0"/>
                <a:cs typeface="Times New Roman" panose="02020603050405020304" pitchFamily="18" charset="0"/>
              </a:rPr>
              <a:t>-Permite compartir contenido fácilmente</a:t>
            </a:r>
            <a:endParaRPr lang="es-ES" dirty="0">
              <a:solidFill>
                <a:srgbClr val="F3F3F3"/>
              </a:solidFill>
              <a:latin typeface="Fira Sans Condensed Light"/>
              <a:ea typeface="Fira Sans Condensed Light"/>
              <a:cs typeface="Fira Sans Condensed Light"/>
              <a:sym typeface="Fira Sans Condensed Light"/>
            </a:endParaRPr>
          </a:p>
        </p:txBody>
      </p:sp>
      <p:sp>
        <p:nvSpPr>
          <p:cNvPr id="8"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EN LA NUBE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GOOGLE COLAB</a:t>
            </a: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155" name="Google Shape;1603;p42"/>
          <p:cNvSpPr txBox="1"/>
          <p:nvPr/>
        </p:nvSpPr>
        <p:spPr>
          <a:xfrm>
            <a:off x="428787" y="2066104"/>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3. Instalar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librerias</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requeridas</a:t>
            </a:r>
          </a:p>
          <a:p>
            <a:pPr algn="just"/>
            <a:r>
              <a:rPr lang="es-ES" sz="1600" dirty="0">
                <a:solidFill>
                  <a:schemeClr val="accent4"/>
                </a:solidFill>
                <a:latin typeface="Fira Sans Condensed Light" panose="020B0604020202020204" charset="0"/>
                <a:cs typeface="Times New Roman" panose="02020603050405020304" pitchFamily="18" charset="0"/>
              </a:rPr>
              <a:t>!</a:t>
            </a:r>
            <a:r>
              <a:rPr lang="es-ES" sz="1600" dirty="0" err="1">
                <a:solidFill>
                  <a:schemeClr val="accent4"/>
                </a:solidFill>
                <a:latin typeface="Fira Sans Condensed Light" panose="020B0604020202020204" charset="0"/>
                <a:cs typeface="Times New Roman" panose="02020603050405020304" pitchFamily="18" charset="0"/>
              </a:rPr>
              <a:t>pip</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install</a:t>
            </a:r>
            <a:r>
              <a:rPr lang="es-ES" sz="1600" dirty="0">
                <a:solidFill>
                  <a:schemeClr val="accent4"/>
                </a:solidFill>
                <a:latin typeface="Fira Sans Condensed Light" panose="020B0604020202020204" charset="0"/>
                <a:cs typeface="Times New Roman" panose="02020603050405020304" pitchFamily="18" charset="0"/>
              </a:rPr>
              <a:t> pandas</a:t>
            </a:r>
          </a:p>
          <a:p>
            <a:pPr algn="just"/>
            <a:r>
              <a:rPr lang="es-ES" sz="1600" dirty="0">
                <a:solidFill>
                  <a:schemeClr val="accent4"/>
                </a:solidFill>
                <a:latin typeface="Fira Sans Condensed Light" panose="020B0604020202020204" charset="0"/>
                <a:cs typeface="Times New Roman" panose="02020603050405020304" pitchFamily="18" charset="0"/>
              </a:rPr>
              <a:t>!</a:t>
            </a:r>
            <a:r>
              <a:rPr lang="es-ES" sz="1600" dirty="0" err="1">
                <a:solidFill>
                  <a:schemeClr val="accent4"/>
                </a:solidFill>
                <a:latin typeface="Fira Sans Condensed Light" panose="020B0604020202020204" charset="0"/>
                <a:cs typeface="Times New Roman" panose="02020603050405020304" pitchFamily="18" charset="0"/>
              </a:rPr>
              <a:t>pip</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install</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numpy</a:t>
            </a:r>
            <a:endParaRPr lang="es-ES" sz="1600" dirty="0">
              <a:solidFill>
                <a:schemeClr val="accent4"/>
              </a:solidFill>
              <a:latin typeface="Fira Sans Condensed Light" panose="020B0604020202020204" charset="0"/>
              <a:cs typeface="Times New Roman" panose="02020603050405020304" pitchFamily="18" charset="0"/>
            </a:endParaRPr>
          </a:p>
          <a:p>
            <a:pPr algn="just"/>
            <a:r>
              <a:rPr lang="es-ES" sz="1600" dirty="0">
                <a:solidFill>
                  <a:schemeClr val="accent4"/>
                </a:solidFill>
                <a:latin typeface="Fira Sans Condensed Light" panose="020B0604020202020204" charset="0"/>
                <a:cs typeface="Times New Roman" panose="02020603050405020304" pitchFamily="18" charset="0"/>
              </a:rPr>
              <a:t>!</a:t>
            </a:r>
            <a:r>
              <a:rPr lang="es-ES" sz="1600" dirty="0" err="1">
                <a:solidFill>
                  <a:schemeClr val="accent4"/>
                </a:solidFill>
                <a:latin typeface="Fira Sans Condensed Light" panose="020B0604020202020204" charset="0"/>
                <a:cs typeface="Times New Roman" panose="02020603050405020304" pitchFamily="18" charset="0"/>
              </a:rPr>
              <a:t>pip</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install</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matplotlib</a:t>
            </a:r>
            <a:endParaRPr lang="es-ES" dirty="0">
              <a:solidFill>
                <a:srgbClr val="F3F3F3"/>
              </a:solidFill>
              <a:latin typeface="Fira Sans Condensed Light"/>
              <a:ea typeface="Fira Sans Condensed Light"/>
              <a:cs typeface="Fira Sans Condensed Light"/>
              <a:sym typeface="Fira Sans Condensed Light"/>
            </a:endParaRPr>
          </a:p>
        </p:txBody>
      </p:sp>
      <p:sp>
        <p:nvSpPr>
          <p:cNvPr id="7"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050" name="Picture 2" descr="NumPy: Funciones basicas de algebra - ▷ Cursos de Programación de 0 a  Experto © Garantizados"/>
          <p:cNvPicPr>
            <a:picLocks noChangeAspect="1" noChangeArrowheads="1"/>
          </p:cNvPicPr>
          <p:nvPr/>
        </p:nvPicPr>
        <p:blipFill>
          <a:blip r:embed="rId4"/>
          <a:srcRect/>
          <a:stretch>
            <a:fillRect/>
          </a:stretch>
        </p:blipFill>
        <p:spPr bwMode="auto">
          <a:xfrm>
            <a:off x="6952016" y="2020913"/>
            <a:ext cx="1833364" cy="1131067"/>
          </a:xfrm>
          <a:prstGeom prst="rect">
            <a:avLst/>
          </a:prstGeom>
          <a:noFill/>
        </p:spPr>
      </p:pic>
      <p:pic>
        <p:nvPicPr>
          <p:cNvPr id="2052" name="Picture 4" descr="Pandas - EcuRed"/>
          <p:cNvPicPr>
            <a:picLocks noChangeAspect="1" noChangeArrowheads="1"/>
          </p:cNvPicPr>
          <p:nvPr/>
        </p:nvPicPr>
        <p:blipFill>
          <a:blip r:embed="rId5"/>
          <a:srcRect/>
          <a:stretch>
            <a:fillRect/>
          </a:stretch>
        </p:blipFill>
        <p:spPr bwMode="auto">
          <a:xfrm>
            <a:off x="3816180" y="2005602"/>
            <a:ext cx="2745279" cy="1147196"/>
          </a:xfrm>
          <a:prstGeom prst="rect">
            <a:avLst/>
          </a:prstGeom>
          <a:noFill/>
        </p:spPr>
      </p:pic>
      <p:pic>
        <p:nvPicPr>
          <p:cNvPr id="2054" name="Picture 6" descr="Caso práctico con Matplotlib y Geopandas - Adictos al trabajo Tutoriales"/>
          <p:cNvPicPr>
            <a:picLocks noChangeAspect="1" noChangeArrowheads="1"/>
          </p:cNvPicPr>
          <p:nvPr/>
        </p:nvPicPr>
        <p:blipFill>
          <a:blip r:embed="rId6"/>
          <a:srcRect/>
          <a:stretch>
            <a:fillRect/>
          </a:stretch>
        </p:blipFill>
        <p:spPr bwMode="auto">
          <a:xfrm>
            <a:off x="3817883" y="3471043"/>
            <a:ext cx="2750706" cy="1051035"/>
          </a:xfrm>
          <a:prstGeom prst="rect">
            <a:avLst/>
          </a:prstGeom>
          <a:noFill/>
        </p:spPr>
      </p:pic>
      <p:pic>
        <p:nvPicPr>
          <p:cNvPr id="2056" name="Picture 8" descr="Create python jupyter notebooks by Naazneen_jatu | Fiverr"/>
          <p:cNvPicPr>
            <a:picLocks noChangeAspect="1" noChangeArrowheads="1"/>
          </p:cNvPicPr>
          <p:nvPr/>
        </p:nvPicPr>
        <p:blipFill>
          <a:blip r:embed="rId7"/>
          <a:srcRect/>
          <a:stretch>
            <a:fillRect/>
          </a:stretch>
        </p:blipFill>
        <p:spPr bwMode="auto">
          <a:xfrm>
            <a:off x="6838485" y="3444877"/>
            <a:ext cx="2098687" cy="1061811"/>
          </a:xfrm>
          <a:prstGeom prst="rect">
            <a:avLst/>
          </a:prstGeom>
          <a:noFill/>
        </p:spPr>
      </p:pic>
    </p:spTree>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17624</TotalTime>
  <Words>2583</Words>
  <Application>Microsoft Office PowerPoint</Application>
  <PresentationFormat>Presentación en pantalla (16:9)</PresentationFormat>
  <Paragraphs>437</Paragraphs>
  <Slides>49</Slides>
  <Notes>49</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49</vt:i4>
      </vt:variant>
    </vt:vector>
  </HeadingPairs>
  <TitlesOfParts>
    <vt:vector size="55" baseType="lpstr">
      <vt:lpstr>Anton</vt:lpstr>
      <vt:lpstr>Fira Sans Condensed Light</vt:lpstr>
      <vt:lpstr>Advent Pro Light</vt:lpstr>
      <vt:lpstr>Arial</vt:lpstr>
      <vt:lpstr>Rajdhani</vt:lpstr>
      <vt:lpstr>Ai Tech Agency by Slidesgo</vt:lpstr>
      <vt:lpstr>Presentación de PowerPoint</vt:lpstr>
      <vt:lpstr>Bienvenida</vt:lpstr>
      <vt:lpstr>Presentación de PowerPoint</vt:lpstr>
      <vt:lpstr>CLASE ANTERIOR</vt:lpstr>
      <vt:lpstr>AGENDA</vt:lpstr>
      <vt:lpstr>CONTENIDOS DE APRENDIZAJE</vt:lpstr>
      <vt:lpstr>ANALÍTICA DE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CLASE ACTUAL</vt:lpstr>
      <vt:lpstr>METODOLOGÍA CRISP DM</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DEFENSA DOCTORAL</dc:title>
  <dc:creator>Alfredo Garcia</dc:creator>
  <cp:lastModifiedBy>Alfredo Garcia Suarez</cp:lastModifiedBy>
  <cp:revision>249</cp:revision>
  <dcterms:modified xsi:type="dcterms:W3CDTF">2025-08-01T04:35:37Z</dcterms:modified>
</cp:coreProperties>
</file>